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3"/>
    <p:sldId id="258" r:id="rId4"/>
    <p:sldId id="260" r:id="rId5"/>
    <p:sldId id="264" r:id="rId6"/>
    <p:sldId id="316" r:id="rId7"/>
    <p:sldId id="318" r:id="rId8"/>
    <p:sldId id="319" r:id="rId9"/>
    <p:sldId id="315" r:id="rId10"/>
    <p:sldId id="265" r:id="rId11"/>
    <p:sldId id="261" r:id="rId12"/>
    <p:sldId id="288" r:id="rId13"/>
    <p:sldId id="321" r:id="rId14"/>
    <p:sldId id="322" r:id="rId15"/>
    <p:sldId id="302" r:id="rId16"/>
    <p:sldId id="320" r:id="rId17"/>
    <p:sldId id="303" r:id="rId18"/>
    <p:sldId id="308" r:id="rId19"/>
    <p:sldId id="324" r:id="rId20"/>
    <p:sldId id="337" r:id="rId21"/>
    <p:sldId id="338" r:id="rId22"/>
    <p:sldId id="305" r:id="rId23"/>
    <p:sldId id="263" r:id="rId24"/>
    <p:sldId id="301" r:id="rId25"/>
    <p:sldId id="25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948" y="-258"/>
      </p:cViewPr>
      <p:guideLst>
        <p:guide orient="horz" pos="2154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E6637-FAE7-4C9D-B3BF-8F3BA0D9B0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E39B8-6214-464F-ACB0-5253AEE42D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F21F-9495-48AA-8770-9789413F0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B9E99-414F-44CE-B240-8A70C69ECC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2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9.bin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21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0.bin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26.wmf"/><Relationship Id="rId16" Type="http://schemas.openxmlformats.org/officeDocument/2006/relationships/oleObject" Target="../embeddings/oleObject17.bin"/><Relationship Id="rId15" Type="http://schemas.openxmlformats.org/officeDocument/2006/relationships/image" Target="../media/image25.wmf"/><Relationship Id="rId14" Type="http://schemas.openxmlformats.org/officeDocument/2006/relationships/oleObject" Target="../embeddings/oleObject16.bin"/><Relationship Id="rId13" Type="http://schemas.openxmlformats.org/officeDocument/2006/relationships/image" Target="../media/image24.wmf"/><Relationship Id="rId12" Type="http://schemas.openxmlformats.org/officeDocument/2006/relationships/oleObject" Target="../embeddings/oleObject15.bin"/><Relationship Id="rId11" Type="http://schemas.openxmlformats.org/officeDocument/2006/relationships/image" Target="../media/image23.wmf"/><Relationship Id="rId10" Type="http://schemas.openxmlformats.org/officeDocument/2006/relationships/oleObject" Target="../embeddings/oleObject14.bin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r="6919" b="67559"/>
          <a:stretch>
            <a:fillRect/>
          </a:stretch>
        </p:blipFill>
        <p:spPr>
          <a:xfrm>
            <a:off x="-27940" y="3617868"/>
            <a:ext cx="12192000" cy="3240132"/>
          </a:xfrm>
          <a:custGeom>
            <a:avLst/>
            <a:gdLst>
              <a:gd name="connsiteX0" fmla="*/ 0 w 12192000"/>
              <a:gd name="connsiteY0" fmla="*/ 0 h 3240132"/>
              <a:gd name="connsiteX1" fmla="*/ 12192000 w 12192000"/>
              <a:gd name="connsiteY1" fmla="*/ 0 h 3240132"/>
              <a:gd name="connsiteX2" fmla="*/ 12192000 w 12192000"/>
              <a:gd name="connsiteY2" fmla="*/ 3240132 h 3240132"/>
              <a:gd name="connsiteX3" fmla="*/ 0 w 12192000"/>
              <a:gd name="connsiteY3" fmla="*/ 3240132 h 3240132"/>
              <a:gd name="connsiteX4" fmla="*/ 0 w 12192000"/>
              <a:gd name="connsiteY4" fmla="*/ 0 h 324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40132">
                <a:moveTo>
                  <a:pt x="0" y="0"/>
                </a:moveTo>
                <a:lnTo>
                  <a:pt x="12192000" y="0"/>
                </a:lnTo>
                <a:lnTo>
                  <a:pt x="12192000" y="3240132"/>
                </a:lnTo>
                <a:lnTo>
                  <a:pt x="0" y="32401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2174195" y="2694538"/>
            <a:ext cx="7919809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36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万吨碳酸二甲酯车间的工艺设计</a:t>
            </a:r>
            <a:endParaRPr lang="zh-CN" altLang="zh-CN" sz="36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4833884" y="1448568"/>
            <a:ext cx="2311399" cy="1212850"/>
            <a:chOff x="2944" y="1301"/>
            <a:chExt cx="1456" cy="764"/>
          </a:xfrm>
        </p:grpSpPr>
        <p:sp>
          <p:nvSpPr>
            <p:cNvPr id="12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32506" y="3964071"/>
            <a:ext cx="3600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</a:t>
            </a:r>
            <a:r>
              <a:rPr lang="zh-CN" altLang="en-US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专业：化学工程与工艺</a:t>
            </a:r>
            <a:br>
              <a:rPr lang="en-US" altLang="zh-CN" sz="2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</a:t>
            </a:r>
            <a:r>
              <a:rPr lang="zh-CN" altLang="en-US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班级：（对口）</a:t>
            </a: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1301</a:t>
            </a:r>
            <a:r>
              <a:rPr lang="zh-CN" altLang="en-US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班</a:t>
            </a:r>
            <a:br>
              <a:rPr lang="en-US" altLang="zh-CN" sz="2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</a:t>
            </a:r>
            <a:r>
              <a:rPr lang="zh-CN" altLang="en-US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姓名：高翔</a:t>
            </a:r>
            <a:br>
              <a:rPr lang="en-US" altLang="zh-CN" sz="2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</a:t>
            </a:r>
            <a:r>
              <a:rPr lang="zh-CN" altLang="en-US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学号：</a:t>
            </a: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20130707135</a:t>
            </a:r>
            <a:br>
              <a:rPr lang="en-US" altLang="zh-CN" sz="2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 sz="24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</a:t>
            </a:r>
            <a:r>
              <a:rPr lang="zh-CN" altLang="en-US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指导老师：高文强</a:t>
            </a:r>
            <a:endParaRPr lang="en-US" altLang="zh-CN" sz="2800" b="1" noProof="1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r>
              <a:rPr lang="en-US" altLang="zh-CN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</a:t>
            </a:r>
            <a:r>
              <a:rPr lang="zh-CN" altLang="en-US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时间：</a:t>
            </a:r>
            <a:r>
              <a:rPr lang="en-US" altLang="zh-CN" sz="28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2017.05.27</a:t>
            </a:r>
            <a:endParaRPr lang="zh-CN" altLang="en-US" sz="28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r="6919" b="67559"/>
          <a:stretch>
            <a:fillRect/>
          </a:stretch>
        </p:blipFill>
        <p:spPr>
          <a:xfrm>
            <a:off x="-27940" y="3617868"/>
            <a:ext cx="12192000" cy="3240132"/>
          </a:xfrm>
          <a:custGeom>
            <a:avLst/>
            <a:gdLst>
              <a:gd name="connsiteX0" fmla="*/ 0 w 12192000"/>
              <a:gd name="connsiteY0" fmla="*/ 0 h 3240132"/>
              <a:gd name="connsiteX1" fmla="*/ 12192000 w 12192000"/>
              <a:gd name="connsiteY1" fmla="*/ 0 h 3240132"/>
              <a:gd name="connsiteX2" fmla="*/ 12192000 w 12192000"/>
              <a:gd name="connsiteY2" fmla="*/ 3240132 h 3240132"/>
              <a:gd name="connsiteX3" fmla="*/ 0 w 12192000"/>
              <a:gd name="connsiteY3" fmla="*/ 3240132 h 3240132"/>
              <a:gd name="connsiteX4" fmla="*/ 0 w 12192000"/>
              <a:gd name="connsiteY4" fmla="*/ 0 h 324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40132">
                <a:moveTo>
                  <a:pt x="0" y="0"/>
                </a:moveTo>
                <a:lnTo>
                  <a:pt x="12192000" y="0"/>
                </a:lnTo>
                <a:lnTo>
                  <a:pt x="12192000" y="3240132"/>
                </a:lnTo>
                <a:lnTo>
                  <a:pt x="0" y="32401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2743196" y="3495003"/>
            <a:ext cx="666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课题</a:t>
            </a:r>
            <a:r>
              <a:rPr lang="zh-CN" altLang="en-US" sz="4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研究内容</a:t>
            </a:r>
            <a:endParaRPr lang="zh-CN" altLang="en-US" sz="4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39778" y="861712"/>
            <a:ext cx="2430428" cy="2331272"/>
            <a:chOff x="4939778" y="1448740"/>
            <a:chExt cx="2430428" cy="233127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778" y="1448740"/>
              <a:ext cx="2430428" cy="233127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049974" y="1564021"/>
              <a:ext cx="18338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dirty="0" smtClean="0">
                  <a:latin typeface="Impact" panose="020B0806030902050204" pitchFamily="34" charset="0"/>
                  <a:ea typeface="方正兰亭粗黑简体" panose="02000000000000000000" pitchFamily="2" charset="-122"/>
                </a:rPr>
                <a:t>2</a:t>
              </a:r>
              <a:endParaRPr lang="zh-CN" altLang="en-US" sz="13800" b="1" dirty="0">
                <a:latin typeface="Impact" panose="020B0806030902050204" pitchFamily="34" charset="0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90401" y="4733848"/>
            <a:ext cx="283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课题研究内容</a:t>
            </a:r>
            <a:endParaRPr lang="zh-CN" altLang="en-US" sz="2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978590" y="2228989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418045" y="2567300"/>
            <a:ext cx="1276092" cy="344289"/>
            <a:chOff x="1342873" y="3298438"/>
            <a:chExt cx="1836953" cy="495609"/>
          </a:xfrm>
        </p:grpSpPr>
        <p:cxnSp>
          <p:nvCxnSpPr>
            <p:cNvPr id="23554" name="直接箭头连接符 23553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103" name="直接箭头连接符 102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105" name="矩形 104"/>
            <p:cNvSpPr/>
            <p:nvPr/>
          </p:nvSpPr>
          <p:spPr>
            <a:xfrm>
              <a:off x="1460077" y="3326560"/>
              <a:ext cx="1578397" cy="443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400" dirty="0" smtClean="0"/>
                <a:t>工艺流程图</a:t>
              </a:r>
              <a:endParaRPr lang="zh-CN" altLang="en-US" sz="14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35695" y="1649573"/>
            <a:ext cx="758820" cy="744337"/>
            <a:chOff x="1722500" y="1802406"/>
            <a:chExt cx="1066145" cy="1045797"/>
          </a:xfrm>
        </p:grpSpPr>
        <p:sp>
          <p:nvSpPr>
            <p:cNvPr id="3" name="椭圆 2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92531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</a:t>
            </a: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究内容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40580" y="2228989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80035" y="2503800"/>
            <a:ext cx="1276092" cy="599374"/>
            <a:chOff x="1342873" y="3298438"/>
            <a:chExt cx="1836953" cy="49560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25" name="直接箭头连接符 24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26" name="矩形 25"/>
            <p:cNvSpPr/>
            <p:nvPr/>
          </p:nvSpPr>
          <p:spPr>
            <a:xfrm>
              <a:off x="1460077" y="3326560"/>
              <a:ext cx="1578397" cy="428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400" dirty="0" smtClean="0"/>
                <a:t>工艺线路比较</a:t>
              </a:r>
              <a:endParaRPr lang="zh-CN" altLang="en-US" sz="1400" dirty="0" smtClean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97685" y="1662273"/>
            <a:ext cx="758820" cy="744337"/>
            <a:chOff x="1722500" y="1802406"/>
            <a:chExt cx="1066145" cy="1045797"/>
          </a:xfrm>
        </p:grpSpPr>
        <p:sp>
          <p:nvSpPr>
            <p:cNvPr id="29" name="椭圆 28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8463414" y="4844529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926364" y="5182840"/>
            <a:ext cx="1276092" cy="344289"/>
            <a:chOff x="1342873" y="3298438"/>
            <a:chExt cx="1836953" cy="495609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36" name="直接箭头连接符 35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37" name="矩形 36"/>
            <p:cNvSpPr/>
            <p:nvPr/>
          </p:nvSpPr>
          <p:spPr>
            <a:xfrm>
              <a:off x="1460077" y="3326560"/>
              <a:ext cx="1578397" cy="443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400" dirty="0" smtClean="0"/>
                <a:t>主体设备图</a:t>
              </a:r>
              <a:endParaRPr lang="zh-CN" altLang="en-US" sz="14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67179" y="4260033"/>
            <a:ext cx="758820" cy="744337"/>
            <a:chOff x="1722500" y="1802406"/>
            <a:chExt cx="1066145" cy="1045797"/>
          </a:xfrm>
        </p:grpSpPr>
        <p:sp>
          <p:nvSpPr>
            <p:cNvPr id="39" name="椭圆 38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07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3530415" y="4844554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lstStyle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969870" y="5182867"/>
            <a:ext cx="1292199" cy="537695"/>
            <a:chOff x="1342873" y="3298438"/>
            <a:chExt cx="1860139" cy="774019"/>
          </a:xfrm>
        </p:grpSpPr>
        <p:cxnSp>
          <p:nvCxnSpPr>
            <p:cNvPr id="43" name="直接箭头连接符 42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44" name="直接箭头连接符 43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45" name="矩形 44"/>
            <p:cNvSpPr/>
            <p:nvPr/>
          </p:nvSpPr>
          <p:spPr>
            <a:xfrm>
              <a:off x="1624615" y="3326559"/>
              <a:ext cx="1578397" cy="74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/>
                <a:t>热量衡算</a:t>
              </a:r>
              <a:endParaRPr lang="zh-CN" altLang="en-US" sz="1400" dirty="0" smtClean="0"/>
            </a:p>
            <a:p>
              <a:pPr lvl="0"/>
              <a:endParaRPr lang="zh-CN" altLang="en-US" sz="14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787520" y="4265138"/>
            <a:ext cx="758820" cy="744337"/>
            <a:chOff x="1722500" y="1802406"/>
            <a:chExt cx="1066145" cy="1045797"/>
          </a:xfrm>
        </p:grpSpPr>
        <p:sp>
          <p:nvSpPr>
            <p:cNvPr id="52" name="椭圆 51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1040580" y="4838839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80035" y="5100950"/>
            <a:ext cx="1276092" cy="599374"/>
            <a:chOff x="1342873" y="3298438"/>
            <a:chExt cx="1836953" cy="495609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7" name="直接箭头连接符 6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8" name="矩形 7"/>
            <p:cNvSpPr/>
            <p:nvPr/>
          </p:nvSpPr>
          <p:spPr>
            <a:xfrm>
              <a:off x="1460077" y="3326560"/>
              <a:ext cx="1578397" cy="2520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/>
              <a:r>
                <a:rPr lang="zh-CN" altLang="en-US" sz="1400" dirty="0" smtClean="0"/>
                <a:t>物料衡算</a:t>
              </a:r>
              <a:endParaRPr lang="zh-CN" altLang="en-US" sz="14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97685" y="4259423"/>
            <a:ext cx="758820" cy="744337"/>
            <a:chOff x="1722500" y="1802406"/>
            <a:chExt cx="1066145" cy="1045797"/>
          </a:xfrm>
        </p:grpSpPr>
        <p:sp>
          <p:nvSpPr>
            <p:cNvPr id="12" name="椭圆 11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4594040" y="2241689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33495" y="2503800"/>
            <a:ext cx="1276092" cy="599374"/>
            <a:chOff x="1342873" y="3298438"/>
            <a:chExt cx="1836953" cy="495609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17" name="直接箭头连接符 16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18" name="矩形 17"/>
            <p:cNvSpPr/>
            <p:nvPr/>
          </p:nvSpPr>
          <p:spPr>
            <a:xfrm>
              <a:off x="1460077" y="3326560"/>
              <a:ext cx="1578397" cy="4284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/>
              <a:r>
                <a:rPr lang="zh-CN" altLang="en-US" sz="1400" dirty="0" smtClean="0"/>
                <a:t>工艺线路的确定</a:t>
              </a:r>
              <a:endParaRPr lang="zh-CN" altLang="en-US" sz="1400" dirty="0" smtClean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51145" y="1662273"/>
            <a:ext cx="758820" cy="744337"/>
            <a:chOff x="1722500" y="1802406"/>
            <a:chExt cx="1066145" cy="1045797"/>
          </a:xfrm>
        </p:grpSpPr>
        <p:sp>
          <p:nvSpPr>
            <p:cNvPr id="20" name="椭圆 19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6005964" y="4838814"/>
            <a:ext cx="2164712" cy="1035546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E0A9CB"/>
            </a:solidFill>
          </a:ln>
        </p:spPr>
        <p:txBody>
          <a:bodyPr rtlCol="0" anchor="ctr"/>
          <a:p>
            <a:pPr algn="ctr"/>
            <a:endParaRPr lang="zh-CN" altLang="en-US" sz="2135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69685" y="5124450"/>
            <a:ext cx="1395095" cy="573405"/>
            <a:chOff x="1342873" y="3298438"/>
            <a:chExt cx="1836953" cy="495609"/>
          </a:xfrm>
        </p:grpSpPr>
        <p:cxnSp>
          <p:nvCxnSpPr>
            <p:cNvPr id="48" name="直接箭头连接符 47"/>
            <p:cNvCxnSpPr/>
            <p:nvPr/>
          </p:nvCxnSpPr>
          <p:spPr>
            <a:xfrm>
              <a:off x="1352398" y="3298438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cxnSp>
          <p:nvCxnSpPr>
            <p:cNvPr id="49" name="直接箭头连接符 48"/>
            <p:cNvCxnSpPr/>
            <p:nvPr/>
          </p:nvCxnSpPr>
          <p:spPr>
            <a:xfrm>
              <a:off x="1342873" y="3794047"/>
              <a:ext cx="1827428" cy="0"/>
            </a:xfrm>
            <a:prstGeom prst="straightConnector1">
              <a:avLst/>
            </a:prstGeom>
            <a:noFill/>
            <a:ln w="19050">
              <a:solidFill>
                <a:srgbClr val="E0A9CB"/>
              </a:solidFill>
              <a:headEnd type="oval" w="med" len="med"/>
              <a:tailEnd type="oval" w="med" len="med"/>
            </a:ln>
          </p:spPr>
        </p:cxnSp>
        <p:sp>
          <p:nvSpPr>
            <p:cNvPr id="50" name="矩形 49"/>
            <p:cNvSpPr/>
            <p:nvPr/>
          </p:nvSpPr>
          <p:spPr>
            <a:xfrm>
              <a:off x="1594838" y="3328695"/>
              <a:ext cx="1258418" cy="4478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/>
              <a:r>
                <a:rPr lang="zh-CN" altLang="en-US" sz="1400" dirty="0"/>
                <a:t>设备计算与选型</a:t>
              </a:r>
              <a:endParaRPr lang="zh-CN" altLang="en-US" sz="1400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62434" y="4254318"/>
            <a:ext cx="758820" cy="744337"/>
            <a:chOff x="1722500" y="1802406"/>
            <a:chExt cx="1066145" cy="1045797"/>
          </a:xfrm>
        </p:grpSpPr>
        <p:sp>
          <p:nvSpPr>
            <p:cNvPr id="54" name="椭圆 53"/>
            <p:cNvSpPr/>
            <p:nvPr/>
          </p:nvSpPr>
          <p:spPr>
            <a:xfrm>
              <a:off x="1722500" y="1802406"/>
              <a:ext cx="1066145" cy="1045797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135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792530" y="1894380"/>
              <a:ext cx="926080" cy="861844"/>
            </a:xfrm>
            <a:prstGeom prst="rect">
              <a:avLst/>
            </a:prstGeom>
          </p:spPr>
          <p:txBody>
            <a:bodyPr wrap="none" anchor="ctr">
              <a:spAutoFit/>
            </a:bodyPr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06</a:t>
              </a:r>
              <a:endPara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工艺线路比较</a:t>
            </a:r>
            <a:endParaRPr lang="zh-CN" altLang="en-US" sz="40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171575" y="5853430"/>
          <a:ext cx="9871710" cy="712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8885"/>
                <a:gridCol w="1473835"/>
                <a:gridCol w="2614930"/>
                <a:gridCol w="4544060"/>
              </a:tblGrid>
              <a:tr h="712470">
                <a:tc>
                  <a:txBody>
                    <a:bodyPr/>
                    <a:p>
                      <a:pPr marL="0" indent="0" algn="ctr" fontAlgn="auto">
                        <a:lnSpc>
                          <a:spcPct val="300000"/>
                        </a:lnSpc>
                        <a:buNone/>
                      </a:pPr>
                      <a:endParaRPr lang="zh-CN" altLang="en-US" sz="15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300000"/>
                        </a:lnSpc>
                        <a:buNone/>
                      </a:pPr>
                      <a:r>
                        <a:rPr lang="zh-CN" altLang="en-US" sz="15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间接法</a:t>
                      </a:r>
                      <a:endParaRPr lang="zh-CN" altLang="en-US" sz="15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5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不使用剧毒或危险的原料，反应条件温和，无三废排出。</a:t>
                      </a:r>
                      <a:endParaRPr lang="zh-CN" altLang="en-US" sz="15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5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过程复杂，原料相对较昂贵，还没有进行放大实验</a:t>
                      </a:r>
                      <a:endParaRPr lang="zh-CN" altLang="en-US" sz="15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1171575" y="1280795"/>
          <a:ext cx="9871710" cy="452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8885"/>
                <a:gridCol w="1473835"/>
                <a:gridCol w="2614930"/>
                <a:gridCol w="4544060"/>
              </a:tblGrid>
              <a:tr h="448310">
                <a:tc gridSpan="2">
                  <a:txBody>
                    <a:bodyPr/>
                    <a:p>
                      <a:pPr marL="0" indent="0" algn="ctr" fontAlgn="auto">
                        <a:lnSpc>
                          <a:spcPct val="250000"/>
                        </a:lnSpc>
                        <a:buNone/>
                      </a:pPr>
                      <a:r>
                        <a:rPr lang="zh-CN" altLang="en-US" sz="1300" b="0" u="none">
                          <a:highlight>
                            <a:srgbClr val="00808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工艺</a:t>
                      </a:r>
                      <a:endParaRPr lang="zh-CN" altLang="en-US" sz="1300" b="0" u="none">
                        <a:highlight>
                          <a:srgbClr val="00808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250000"/>
                        </a:lnSpc>
                        <a:buNone/>
                      </a:pPr>
                      <a:r>
                        <a:rPr lang="zh-CN" altLang="en-US" sz="1300" b="0" u="none">
                          <a:highlight>
                            <a:srgbClr val="00808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优点</a:t>
                      </a:r>
                      <a:endParaRPr lang="zh-CN" altLang="en-US" sz="1300" b="0" u="none">
                        <a:highlight>
                          <a:srgbClr val="00808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250000"/>
                        </a:lnSpc>
                        <a:buNone/>
                      </a:pPr>
                      <a:r>
                        <a:rPr lang="zh-CN" altLang="en-US" sz="1300" b="0" u="none">
                          <a:highlight>
                            <a:srgbClr val="00808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缺点</a:t>
                      </a:r>
                      <a:endParaRPr lang="zh-CN" altLang="en-US" sz="1300" b="0" u="none">
                        <a:highlight>
                          <a:srgbClr val="00808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581660">
                <a:tc grid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光气法 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可工业规模生产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高压液相反应</a:t>
                      </a: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存在原料光气有剧毒、反应操作周期长、副产物盐酸腐蚀设备腐蚀性大、设备费用高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5970">
                <a:tc row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甲醇氧化羰化法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液相法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收率高，选择性高，生产安全性高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由于反应副产物主要是水，水对催化剂影响较大，所以甲醇单程转化率较低。另外，卤化物催化剂中引入氯离子，腐蚀性强，催化剂寿命短。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2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气相法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DMC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收率高，设备的单位体积生产能力大，过程中没有水的生成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存在工艺复杂、副产草酸二甲酯易堵塞管路及</a:t>
                      </a: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制备和循环等问题，并且氮氧化合物和亚硝酸甲酯属于危险化学品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 row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酯交换法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碳酸乙烯酯法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DMC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的收率较高，同时联产丙二醇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设备投资大，并且</a:t>
                      </a: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DMC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的成本又受环氧乙烷和乙二醇价格的影响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2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碳酸丙烯酯法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DMC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的收率较高，同时联产丙二醇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反应后需要用复杂的分离体系才能得到较纯的碳酸丙烯酯，且设备投资大，生产成本高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marL="0" indent="0" algn="ctr" fontAlgn="auto">
                        <a:lnSpc>
                          <a:spcPct val="450000"/>
                        </a:lnSpc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尿素醇解法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450000"/>
                        </a:lnSpc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直接法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原料便宜，工艺简单，反应产生的氨气可以回收利用，无三废排除、操作条件温和，并且避免其它路线需要分离甲醇－</a:t>
                      </a:r>
                      <a:r>
                        <a:rPr lang="en-US" altLang="zh-CN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DMC</a:t>
                      </a: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－水的复杂体系。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3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该过程碳酸二甲酯的单程产率太低，且要在高压釜中进行，设备投资较大</a:t>
                      </a:r>
                      <a:endParaRPr lang="zh-CN" altLang="en-US" sz="13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工艺线路的确定</a:t>
            </a:r>
            <a:endParaRPr lang="zh-CN" altLang="en-US" sz="36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185" y="1114425"/>
            <a:ext cx="9994265" cy="529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2560"/>
              </a:lnSpc>
            </a:pPr>
            <a:r>
              <a:rPr lang="en-US" altLang="zh-CN"/>
              <a:t>         </a:t>
            </a:r>
            <a:r>
              <a:rPr lang="zh-CN" altLang="en-US"/>
              <a:t>我国目前DMC的工业合成方法仍然是光气法和酯交换法为主，不但不符合环保的要求，而且也不经济，随着环保的需要，DMC需求越来越多，对其进行开发研究，市场前景看好。                                           </a:t>
            </a:r>
            <a:endParaRPr lang="zh-CN" altLang="en-US"/>
          </a:p>
          <a:p>
            <a:pPr fontAlgn="auto">
              <a:lnSpc>
                <a:spcPts val="2560"/>
              </a:lnSpc>
            </a:pPr>
            <a:r>
              <a:rPr lang="zh-CN" altLang="en-US"/>
              <a:t>         目前正被广泛关注的CO气相氧化羰基化法(一步法)、CO2直接合成法和尿素醇解法将成为合成DMC的主要方法。由于CO液相氧化羰基化法和气相两步法的工艺已成功工业化生产，CO气相氧化羰基化的一步法可能会首先取得突破。CO2直接合成法的前景最被看好，无论从经济、技术和环保等方面，该合成路线均具有一定的优势。尿素醇解法的最明显的优势是反应过程没有水生成，省去后续的DMC一甲醇一水共沸体系的分离，是最经济的生产方法。上述3种方法虽都存在很多需要解决的问题，但从出于经济和原料的考虑有望替代现有的酯交换法生产工艺。</a:t>
            </a:r>
            <a:endParaRPr lang="zh-CN" altLang="en-US"/>
          </a:p>
          <a:p>
            <a:pPr fontAlgn="auto">
              <a:lnSpc>
                <a:spcPts val="2560"/>
              </a:lnSpc>
            </a:pPr>
            <a:r>
              <a:rPr lang="zh-CN" altLang="en-US"/>
              <a:t>         尿素醇解法的原料尿素和甲醇的生产工艺国内已经很成熟，产量大，所以原料来源广且价廉，尿素生产中利用了CO2可以减少温室效应，因此我们选择尿素醇解法作为本厂合成碳酸二甲酯的工艺方案。</a:t>
            </a:r>
            <a:endParaRPr lang="zh-CN" altLang="en-US"/>
          </a:p>
          <a:p>
            <a:pPr fontAlgn="auto">
              <a:lnSpc>
                <a:spcPts val="2560"/>
              </a:lnSpc>
            </a:pPr>
            <a:r>
              <a:rPr lang="zh-CN" altLang="en-US"/>
              <a:t>         采用这种方法的直接好处就是生产过程中避免了水的产生，从而减免了分离的难度，因为水、甲醇和碳酸二甲酯容易形成恒沸物，从而使一般的精馏方法不能高纯度的分离而得到产品碳酸二甲酯，必须采用其他的方法来获得比较纯净的产物。采用其它的方法都不可避免的有水的产生。另外，利用尿素和甲醇来进行反应，原料易得而且价格比较便宜，成本较低。此套流程可谓是物尽其用，有较好的经济效益，符合环保要求。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工艺流程图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158875"/>
            <a:ext cx="84042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工艺流程图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IMG_49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95" y="1143635"/>
            <a:ext cx="7146925" cy="5360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物料衡算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2350" y="1143635"/>
            <a:ext cx="10146665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化学反应方程式 </a:t>
            </a:r>
            <a:endParaRPr lang="zh-CN" altLang="en-US" b="1"/>
          </a:p>
          <a:p>
            <a:r>
              <a:rPr lang="en-US" altLang="zh-CN"/>
              <a:t>		</a:t>
            </a:r>
            <a:r>
              <a:rPr lang="zh-CN" altLang="en-US"/>
              <a:t>反应式：2CH</a:t>
            </a:r>
            <a:r>
              <a:rPr lang="zh-CN" altLang="en-US" baseline="-25000"/>
              <a:t>3</a:t>
            </a:r>
            <a:r>
              <a:rPr lang="zh-CN" altLang="en-US"/>
              <a:t>OH+1/2O</a:t>
            </a:r>
            <a:r>
              <a:rPr lang="zh-CN" altLang="en-US" baseline="-25000"/>
              <a:t>2</a:t>
            </a:r>
            <a:r>
              <a:rPr lang="zh-CN" altLang="en-US"/>
              <a:t>+CO→(CH</a:t>
            </a:r>
            <a:r>
              <a:rPr lang="zh-CN" altLang="en-US" baseline="-25000"/>
              <a:t>3</a:t>
            </a:r>
            <a:r>
              <a:rPr lang="zh-CN" altLang="en-US"/>
              <a:t>O)</a:t>
            </a:r>
            <a:r>
              <a:rPr lang="zh-CN" altLang="en-US" baseline="-25000"/>
              <a:t>2</a:t>
            </a:r>
            <a:r>
              <a:rPr lang="zh-CN" altLang="en-US"/>
              <a:t>CO+H</a:t>
            </a:r>
            <a:r>
              <a:rPr lang="zh-CN" altLang="en-US" baseline="-25000"/>
              <a:t>2</a:t>
            </a:r>
            <a:r>
              <a:rPr lang="zh-CN" altLang="en-US"/>
              <a:t>O</a:t>
            </a:r>
            <a:endParaRPr lang="zh-CN" altLang="en-US"/>
          </a:p>
          <a:p>
            <a:r>
              <a:rPr lang="zh-CN" altLang="en-US"/>
              <a:t>此反应还伴随着副反应生成如下反应：</a:t>
            </a:r>
            <a:endParaRPr lang="zh-CN" altLang="en-US"/>
          </a:p>
          <a:p>
            <a:pPr lvl="6"/>
            <a:r>
              <a:rPr lang="zh-CN" altLang="en-US"/>
              <a:t>2CH</a:t>
            </a:r>
            <a:r>
              <a:rPr lang="zh-CN" altLang="en-US" baseline="-25000"/>
              <a:t>3</a:t>
            </a:r>
            <a:r>
              <a:rPr lang="zh-CN" altLang="en-US"/>
              <a:t>OH+CO→(CH</a:t>
            </a:r>
            <a:r>
              <a:rPr lang="zh-CN" altLang="en-US" baseline="-25000"/>
              <a:t>3</a:t>
            </a:r>
            <a:r>
              <a:rPr lang="zh-CN" altLang="en-US"/>
              <a:t>O)</a:t>
            </a:r>
            <a:r>
              <a:rPr lang="zh-CN" altLang="en-US" baseline="-25000"/>
              <a:t>2</a:t>
            </a:r>
            <a:r>
              <a:rPr lang="zh-CN" altLang="en-US"/>
              <a:t>CH</a:t>
            </a:r>
            <a:r>
              <a:rPr lang="zh-CN" altLang="en-US" baseline="-25000"/>
              <a:t>2</a:t>
            </a:r>
            <a:r>
              <a:rPr lang="zh-CN" altLang="en-US"/>
              <a:t>+O</a:t>
            </a:r>
            <a:r>
              <a:rPr lang="zh-CN" altLang="en-US" baseline="-25000"/>
              <a:t>2</a:t>
            </a:r>
            <a:endParaRPr lang="zh-CN" altLang="en-US" baseline="-25000"/>
          </a:p>
          <a:p>
            <a:pPr lvl="6"/>
            <a:r>
              <a:rPr lang="zh-CN" altLang="en-US"/>
              <a:t>2CO+O</a:t>
            </a:r>
            <a:r>
              <a:rPr lang="zh-CN" altLang="en-US" baseline="-25000"/>
              <a:t>2</a:t>
            </a:r>
            <a:r>
              <a:rPr lang="zh-CN" altLang="en-US"/>
              <a:t>+2CO</a:t>
            </a:r>
            <a:r>
              <a:rPr lang="zh-CN" altLang="en-US" baseline="-25000"/>
              <a:t>2</a:t>
            </a:r>
            <a:r>
              <a:rPr lang="zh-CN" altLang="en-US"/>
              <a:t>→2CO</a:t>
            </a:r>
            <a:r>
              <a:rPr lang="zh-CN" altLang="en-US" baseline="-25000"/>
              <a:t>2</a:t>
            </a:r>
            <a:endParaRPr lang="zh-CN" altLang="en-US" baseline="-25000"/>
          </a:p>
        </p:txBody>
      </p:sp>
      <p:sp>
        <p:nvSpPr>
          <p:cNvPr id="100" name="文本框 99"/>
          <p:cNvSpPr txBox="1"/>
          <p:nvPr/>
        </p:nvSpPr>
        <p:spPr>
          <a:xfrm>
            <a:off x="668655" y="2774315"/>
            <a:ext cx="10371455" cy="457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物料衡算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63550" y="3395980"/>
          <a:ext cx="11264900" cy="2598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305"/>
                <a:gridCol w="1298575"/>
                <a:gridCol w="1500505"/>
                <a:gridCol w="2800350"/>
                <a:gridCol w="2256155"/>
                <a:gridCol w="1477010"/>
              </a:tblGrid>
              <a:tr h="4102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物料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输入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物料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输出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0957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kmol/h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kg/h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kmol/h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kg/h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原料甲醇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43.59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396.74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碳酸二甲酯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13.15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1256.62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77.49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2356.57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甲缩醛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13.95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251.24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1800" b="0" u="none" baseline="-250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48.43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1549.87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CN" sz="1800" b="0" u="none" baseline="-250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256.27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保护气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800" b="0" u="none" baseline="-250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211.13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1800" b="0" u="none" baseline="-250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111.68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反应精馏塔物料衡算</a:t>
            </a:r>
            <a:endParaRPr lang="zh-CN" altLang="en-US" sz="28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8850" y="1073150"/>
            <a:ext cx="10210165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反应式：</a:t>
            </a:r>
            <a:r>
              <a:rPr lang="zh-CN" altLang="en-US" b="1"/>
              <a:t> </a:t>
            </a:r>
            <a:endParaRPr lang="zh-CN" altLang="en-US" b="1"/>
          </a:p>
          <a:p>
            <a:pPr algn="ctr"/>
            <a:r>
              <a:rPr lang="zh-CN" altLang="en-US"/>
              <a:t>甲醇     +    尿素  ——→    MC      +       NH</a:t>
            </a:r>
            <a:r>
              <a:rPr lang="zh-CN" altLang="en-US" baseline="-25000"/>
              <a:t>3</a:t>
            </a:r>
            <a:endParaRPr lang="zh-CN" altLang="en-US" baseline="-25000"/>
          </a:p>
        </p:txBody>
      </p:sp>
      <p:sp>
        <p:nvSpPr>
          <p:cNvPr id="7" name="文本框 6"/>
          <p:cNvSpPr txBox="1"/>
          <p:nvPr/>
        </p:nvSpPr>
        <p:spPr>
          <a:xfrm>
            <a:off x="1123950" y="1841500"/>
            <a:ext cx="10184765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计算过程：</a:t>
            </a:r>
            <a:endParaRPr lang="zh-CN" altLang="en-US"/>
          </a:p>
          <a:p>
            <a:pPr algn="ctr"/>
            <a:r>
              <a:rPr lang="zh-CN" altLang="en-US"/>
              <a:t>甲醇 = （15452.9-3863.230.95）×32.04/1000 = 377.522吨                                      </a:t>
            </a:r>
            <a:endParaRPr lang="zh-CN" altLang="en-US"/>
          </a:p>
          <a:p>
            <a:pPr lvl="4"/>
            <a:r>
              <a:rPr lang="zh-CN" altLang="en-US"/>
              <a:t>       尿素 = 3863.23×60.06×0.05/1000 = 11.60 吨                                                    </a:t>
            </a:r>
            <a:endParaRPr lang="zh-CN" altLang="en-US"/>
          </a:p>
          <a:p>
            <a:pPr lvl="4"/>
            <a:r>
              <a:rPr lang="zh-CN" altLang="en-US"/>
              <a:t>       MC  =  3863.23×0.95×0.98×75.07/1000 = 270.002 吨                                         </a:t>
            </a:r>
            <a:endParaRPr lang="zh-CN" altLang="en-US"/>
          </a:p>
          <a:p>
            <a:pPr lvl="4"/>
            <a:r>
              <a:rPr lang="zh-CN" altLang="en-US"/>
              <a:t>       NH</a:t>
            </a:r>
            <a:r>
              <a:rPr lang="zh-CN" altLang="en-US" baseline="-25000"/>
              <a:t>3 </a:t>
            </a:r>
            <a:r>
              <a:rPr lang="zh-CN" altLang="en-US"/>
              <a:t> =   3863.23×0.95×0.98×17/1000 = 61 吨                                                                </a:t>
            </a:r>
            <a:endParaRPr lang="zh-CN" altLang="en-US"/>
          </a:p>
          <a:p>
            <a:pPr lvl="4"/>
            <a:r>
              <a:rPr lang="zh-CN" altLang="en-US"/>
              <a:t>       MC反应釜温度设定为60-70度，压力为常压，反应结束后降至常温，因此气态甲醇的含量可以忽略。</a:t>
            </a:r>
            <a:endParaRPr lang="zh-CN" altLang="en-US"/>
          </a:p>
        </p:txBody>
      </p:sp>
      <p:graphicFrame>
        <p:nvGraphicFramePr>
          <p:cNvPr id="0" name="表格 -1"/>
          <p:cNvGraphicFramePr/>
          <p:nvPr/>
        </p:nvGraphicFramePr>
        <p:xfrm>
          <a:off x="1019175" y="3902075"/>
          <a:ext cx="10193020" cy="2379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810"/>
                <a:gridCol w="1392555"/>
                <a:gridCol w="1538605"/>
                <a:gridCol w="1538605"/>
                <a:gridCol w="1538605"/>
                <a:gridCol w="1524635"/>
                <a:gridCol w="1513205"/>
              </a:tblGrid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组分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404812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进料（流股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进料（流股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出料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（流股 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404812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kmol/d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mol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kmol/d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mol</a:t>
                      </a: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kmol/d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%(mol)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甲醇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15452.9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377.522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尿素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3863.23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11.60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altLang="zh-CN" sz="1800" b="0" u="none" baseline="-250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3863.23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MC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3863.23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270.002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10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总计</a:t>
                      </a:r>
                      <a:endParaRPr lang="zh-CN" altLang="en-US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sz="18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热量衡算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0610" y="1179195"/>
            <a:ext cx="9973945" cy="475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/>
              <a:t>反应精馏塔热量衡算：</a:t>
            </a:r>
            <a:endParaRPr lang="zh-CN" altLang="en-US" b="1"/>
          </a:p>
          <a:p>
            <a:pPr algn="l"/>
            <a:r>
              <a:rPr lang="zh-CN" altLang="en-US"/>
              <a:t>计算过程：</a:t>
            </a:r>
            <a:endParaRPr lang="zh-CN" altLang="en-US"/>
          </a:p>
          <a:p>
            <a:pPr algn="l"/>
            <a:r>
              <a:rPr lang="zh-CN" altLang="en-US"/>
              <a:t>2CH</a:t>
            </a:r>
            <a:r>
              <a:rPr lang="zh-CN" altLang="en-US" baseline="-25000"/>
              <a:t>3</a:t>
            </a:r>
            <a:r>
              <a:rPr lang="zh-CN" altLang="en-US"/>
              <a:t>OH + CO + 1 /2O</a:t>
            </a:r>
            <a:r>
              <a:rPr lang="zh-CN" altLang="en-US" baseline="-25000"/>
              <a:t>2</a:t>
            </a:r>
            <a:r>
              <a:rPr lang="zh-CN" altLang="en-US"/>
              <a:t> → (CH3O)</a:t>
            </a:r>
            <a:r>
              <a:rPr lang="zh-CN" altLang="en-US" baseline="-25000"/>
              <a:t>2</a:t>
            </a:r>
            <a:r>
              <a:rPr lang="zh-CN" altLang="en-US"/>
              <a:t>CO + H</a:t>
            </a:r>
            <a:r>
              <a:rPr lang="zh-CN" altLang="en-US" baseline="-25000"/>
              <a:t>2</a:t>
            </a:r>
            <a:r>
              <a:rPr lang="zh-CN" altLang="en-US"/>
              <a:t>O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   = -241.81 +（-570.09）- （-110.53）- 2×（-200.94）</a:t>
            </a:r>
            <a:endParaRPr lang="zh-CN" altLang="en-US"/>
          </a:p>
          <a:p>
            <a:pPr algn="l"/>
            <a:r>
              <a:rPr lang="zh-CN" altLang="en-US"/>
              <a:t>                   = -299.49 kJ/mol</a:t>
            </a:r>
            <a:endParaRPr lang="zh-CN" altLang="en-US"/>
          </a:p>
          <a:p>
            <a:pPr algn="l"/>
            <a:r>
              <a:rPr lang="zh-CN" altLang="en-US"/>
              <a:t>反应焓：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	 =-299.49+6.66×（403-298）×103</a:t>
            </a:r>
            <a:endParaRPr lang="en-US" altLang="zh-CN"/>
          </a:p>
          <a:p>
            <a:pPr algn="l"/>
            <a:r>
              <a:rPr lang="en-US" altLang="zh-CN"/>
              <a:t>                   =-299.79 kJ/mol</a:t>
            </a:r>
            <a:endParaRPr lang="en-US" altLang="zh-CN"/>
          </a:p>
          <a:p>
            <a:pPr algn="l"/>
            <a:r>
              <a:rPr lang="en-US" altLang="zh-CN"/>
              <a:t>反应热：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即放热：</a:t>
            </a:r>
            <a:endParaRPr lang="en-US" altLang="zh-CN"/>
          </a:p>
        </p:txBody>
      </p:sp>
      <p:graphicFrame>
        <p:nvGraphicFramePr>
          <p:cNvPr id="2" name="对象 1"/>
          <p:cNvGraphicFramePr/>
          <p:nvPr/>
        </p:nvGraphicFramePr>
        <p:xfrm>
          <a:off x="2159635" y="2169795"/>
          <a:ext cx="628205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6663055" imgH="400050" progId="Equation.KSEE3">
                  <p:embed/>
                </p:oleObj>
              </mc:Choice>
              <mc:Fallback>
                <p:oleObj name="" r:id="rId2" imgW="6663055" imgH="40005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9635" y="2169795"/>
                        <a:ext cx="628205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061845" y="3351530"/>
          <a:ext cx="5019040" cy="544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5111115" imgH="609600" progId="Equation.KSEE3">
                  <p:embed/>
                </p:oleObj>
              </mc:Choice>
              <mc:Fallback>
                <p:oleObj name="" r:id="rId4" imgW="5111115" imgH="609600" progId="Equation.KSEE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1845" y="3351530"/>
                        <a:ext cx="5019040" cy="544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101850" y="4953000"/>
          <a:ext cx="8074025" cy="5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7102475" imgH="527050" progId="Equation.KSEE3">
                  <p:embed/>
                </p:oleObj>
              </mc:Choice>
              <mc:Fallback>
                <p:oleObj name="" r:id="rId6" imgW="7102475" imgH="52705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50" y="4953000"/>
                        <a:ext cx="8074025" cy="537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101850" y="6003925"/>
          <a:ext cx="2470150" cy="54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1784350" imgH="433705" progId="Equation.KSEE3">
                  <p:embed/>
                </p:oleObj>
              </mc:Choice>
              <mc:Fallback>
                <p:oleObj name="" r:id="rId8" imgW="1784350" imgH="433705" progId="Equation.KSEE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1850" y="6003925"/>
                        <a:ext cx="2470150" cy="54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设备计算及选型</a:t>
            </a:r>
            <a:endParaRPr lang="zh-CN" altLang="en-US" sz="36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650" y="1167765"/>
            <a:ext cx="8917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根据DMC设计产量10000t/a，选定环氧丙烷的总进料体积流量为：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098675" y="1658303"/>
          <a:ext cx="795591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4965065" imgH="332105" progId="Equation.KSEE3">
                  <p:embed/>
                </p:oleObj>
              </mc:Choice>
              <mc:Fallback>
                <p:oleObj name="" r:id="rId2" imgW="4965065" imgH="332105" progId="Equation.KSEE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98675" y="1658303"/>
                        <a:ext cx="795591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36650" y="2208530"/>
            <a:ext cx="10251440" cy="3660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估算得到反应器的总体积        为：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每一个反应器体积</a:t>
            </a:r>
            <a:r>
              <a:rPr lang="en-US" altLang="zh-CN"/>
              <a:t>V</a:t>
            </a:r>
            <a:r>
              <a:rPr lang="zh-CN" altLang="en-US"/>
              <a:t>为：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设反应器的直径为D，反应器高度为H，则长径比：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3281363" y="2599373"/>
          <a:ext cx="5172710" cy="7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3438525" imgH="554990" progId="Equation.KSEE3">
                  <p:embed/>
                </p:oleObj>
              </mc:Choice>
              <mc:Fallback>
                <p:oleObj name="" r:id="rId4" imgW="3438525" imgH="55499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1363" y="2599373"/>
                        <a:ext cx="5172710" cy="78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175125" y="3658870"/>
          <a:ext cx="28416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908810" imgH="454025" progId="Equation.KSEE3">
                  <p:embed/>
                </p:oleObj>
              </mc:Choice>
              <mc:Fallback>
                <p:oleObj name="" r:id="rId6" imgW="1908810" imgH="454025" progId="Equation.KSEE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5125" y="3658870"/>
                        <a:ext cx="284162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022215" y="4692015"/>
          <a:ext cx="947420" cy="812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1092200" imgH="951230" progId="Equation.KSEE3">
                  <p:embed/>
                </p:oleObj>
              </mc:Choice>
              <mc:Fallback>
                <p:oleObj name="" r:id="rId8" imgW="1092200" imgH="95123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2215" y="4692015"/>
                        <a:ext cx="947420" cy="812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696335" y="2115820"/>
          <a:ext cx="478790" cy="59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337820" imgH="427990" progId="Equation.KSEE3">
                  <p:embed/>
                </p:oleObj>
              </mc:Choice>
              <mc:Fallback>
                <p:oleObj name="" r:id="rId10" imgW="337820" imgH="427990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6335" y="2115820"/>
                        <a:ext cx="478790" cy="59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983730" y="4843780"/>
            <a:ext cx="232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计算得：塔径为</a:t>
            </a:r>
            <a:r>
              <a:rPr lang="en-US" altLang="zh-CN"/>
              <a:t>1.2m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231900" y="5500370"/>
            <a:ext cx="10165080" cy="6426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根据设计确定的尺寸。板间距Ht为0.60m，则塔有效高度为：</a:t>
            </a:r>
            <a:r>
              <a:rPr lang="en-US" altLang="zh-CN"/>
              <a:t>41.6m</a:t>
            </a:r>
            <a:r>
              <a:rPr lang="zh-CN" altLang="en-US"/>
              <a:t>，考虑釜液高度为</a:t>
            </a:r>
            <a:r>
              <a:rPr lang="en-US" altLang="zh-CN"/>
              <a:t>0.45m</a:t>
            </a:r>
            <a:r>
              <a:rPr lang="zh-CN" altLang="en-US"/>
              <a:t>，釜液上</a:t>
            </a:r>
            <a:endParaRPr lang="zh-CN" altLang="en-US"/>
          </a:p>
          <a:p>
            <a:pPr algn="l"/>
            <a:r>
              <a:rPr lang="zh-CN" altLang="en-US"/>
              <a:t>方液分离空间取</a:t>
            </a:r>
            <a:r>
              <a:rPr lang="en-US" altLang="zh-CN"/>
              <a:t>1m</a:t>
            </a:r>
            <a:r>
              <a:rPr lang="zh-CN" altLang="en-US"/>
              <a:t>，釜底空间</a:t>
            </a:r>
            <a:r>
              <a:rPr lang="en-US" altLang="zh-CN"/>
              <a:t>1.45m</a:t>
            </a:r>
            <a:r>
              <a:rPr lang="zh-CN" altLang="en-US"/>
              <a:t>，塔顶端取分离空间</a:t>
            </a:r>
            <a:r>
              <a:rPr lang="en-US" altLang="zh-CN"/>
              <a:t>1m</a:t>
            </a:r>
            <a:r>
              <a:rPr lang="zh-CN" altLang="en-US"/>
              <a:t>，则塔高度为</a:t>
            </a:r>
            <a:r>
              <a:rPr lang="en-US" altLang="zh-CN"/>
              <a:t>46.15m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06" y="1473997"/>
            <a:ext cx="4264264" cy="4090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9433" y="2516270"/>
            <a:ext cx="2623872" cy="1446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zh-CN" altLang="en-US" sz="8800" kern="100" dirty="0" smtClean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目录</a:t>
            </a:r>
            <a:endParaRPr lang="zh-CN" altLang="zh-CN" sz="88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92933" y="3901931"/>
            <a:ext cx="254037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latin typeface="造字工房悦黑演示版常规体" pitchFamily="50" charset="-122"/>
                <a:ea typeface="造字工房悦黑演示版常规体" pitchFamily="50" charset="-122"/>
              </a:rPr>
              <a:t>CONTENTS</a:t>
            </a:r>
            <a:endParaRPr lang="zh-CN" altLang="en-US" sz="3200" dirty="0"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457238" y="1804764"/>
            <a:ext cx="53622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86712" y="1831112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8106" y="1827893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64094" y="1865992"/>
            <a:ext cx="447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研究目的及意义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57238" y="2801763"/>
            <a:ext cx="5362229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6712" y="2828111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3506" y="2840767"/>
            <a:ext cx="5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85061" y="2837592"/>
            <a:ext cx="447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课题研究内容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52596" y="3835722"/>
            <a:ext cx="5359251" cy="674239"/>
          </a:xfrm>
          <a:prstGeom prst="round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82070" y="3862070"/>
            <a:ext cx="618555" cy="606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7279" y="3863931"/>
            <a:ext cx="508077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en-US" altLang="zh-CN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31489" y="3902031"/>
            <a:ext cx="4488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课题参考文献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设备计算及选型</a:t>
            </a:r>
            <a:endParaRPr lang="zh-CN" altLang="en-US" sz="36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650" y="1167765"/>
            <a:ext cx="9629140" cy="466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         </a:t>
            </a:r>
            <a:r>
              <a:rPr lang="zh-CN" altLang="en-US" sz="2000" dirty="0" smtClean="0">
                <a:solidFill>
                  <a:schemeClr val="tx1"/>
                </a:solidFill>
              </a:rPr>
              <a:t>一般</a:t>
            </a:r>
            <a:r>
              <a:rPr lang="en-US" altLang="zh-CN" sz="2000" dirty="0" smtClean="0">
                <a:solidFill>
                  <a:schemeClr val="tx1"/>
                </a:solidFill>
              </a:rPr>
              <a:t>y</a:t>
            </a:r>
            <a:r>
              <a:rPr lang="zh-CN" altLang="en-US" sz="2000" dirty="0" smtClean="0">
                <a:solidFill>
                  <a:schemeClr val="tx1"/>
                </a:solidFill>
              </a:rPr>
              <a:t>=1～3，综合考虑单位体积内传热面积，反应停留时间，加工难度以及设备费用等因素，选定</a:t>
            </a:r>
            <a:r>
              <a:rPr lang="en-US" altLang="zh-CN" sz="2000" dirty="0" smtClean="0">
                <a:solidFill>
                  <a:schemeClr val="tx1"/>
                </a:solidFill>
              </a:rPr>
              <a:t>y</a:t>
            </a:r>
            <a:r>
              <a:rPr lang="zh-CN" altLang="en-US" sz="2000" dirty="0" smtClean="0">
                <a:solidFill>
                  <a:schemeClr val="tx1"/>
                </a:solidFill>
              </a:rPr>
              <a:t>=2，对于有气体参加的反应可以获得相当较大的比传热面积，减少返混现象，而且停留时间可以保证，设备费用在允许范围之内。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         则单台反应器体积</a:t>
            </a:r>
            <a:r>
              <a:rPr lang="en-US" altLang="zh-CN" sz="2000" dirty="0" smtClean="0">
                <a:solidFill>
                  <a:schemeClr val="tx1"/>
                </a:solidFill>
              </a:rPr>
              <a:t>V</a:t>
            </a:r>
            <a:r>
              <a:rPr lang="zh-CN" altLang="en-US" sz="2000" dirty="0" smtClean="0">
                <a:solidFill>
                  <a:schemeClr val="tx1"/>
                </a:solidFill>
              </a:rPr>
              <a:t>为：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									</a:t>
            </a:r>
            <a:r>
              <a:rPr lang="zh-CN" altLang="en-US" sz="2000" dirty="0" smtClean="0">
                <a:solidFill>
                  <a:schemeClr val="tx1"/>
                </a:solidFill>
              </a:rPr>
              <a:t>①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									</a:t>
            </a:r>
            <a:r>
              <a:rPr lang="zh-CN" altLang="en-US" sz="2000" dirty="0" smtClean="0">
                <a:solidFill>
                  <a:schemeClr val="tx1"/>
                </a:solidFill>
              </a:rPr>
              <a:t>②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由                             ，带入①、②可得，                ，经圆整后，查阅相关国家标准HG21607-96，取                             ，反应器高度                                            。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         查阅相关行业标准HG21607-96《异形筒体和封头》，查得封头的公称直径为1200mm，选用浅蝶形封头TH，厚度20mm，参数与TH一致，封头上方安装有安全阀。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则单台反应器的实际体积为：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实际运行时反应器的总体积为：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80510" y="2444115"/>
          <a:ext cx="1983105" cy="39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2" imgW="1909445" imgH="416560" progId="Equation.KSEE3">
                  <p:embed/>
                </p:oleObj>
              </mc:Choice>
              <mc:Fallback>
                <p:oleObj name="" r:id="rId2" imgW="1909445" imgH="41656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0510" y="2444115"/>
                        <a:ext cx="1983105" cy="39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4105910" y="2776855"/>
          <a:ext cx="2178685" cy="60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4" imgW="1771015" imgH="669290" progId="Equation.KSEE3">
                  <p:embed/>
                </p:oleObj>
              </mc:Choice>
              <mc:Fallback>
                <p:oleObj name="" r:id="rId4" imgW="1771015" imgH="66929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5910" y="2776855"/>
                        <a:ext cx="2178685" cy="602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1514475" y="3268345"/>
          <a:ext cx="1780540" cy="35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6" imgW="1512570" imgH="339725" progId="Equation.KSEE3">
                  <p:embed/>
                </p:oleObj>
              </mc:Choice>
              <mc:Fallback>
                <p:oleObj name="" r:id="rId6" imgW="1512570" imgH="339725" progId="Equation.KSEE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4475" y="3268345"/>
                        <a:ext cx="1780540" cy="353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146425" y="3626485"/>
          <a:ext cx="1723390" cy="33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8" imgW="1723390" imgH="332105" progId="Equation.KSEE3">
                  <p:embed/>
                </p:oleObj>
              </mc:Choice>
              <mc:Fallback>
                <p:oleObj name="" r:id="rId8" imgW="1723390" imgH="33210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46425" y="3626485"/>
                        <a:ext cx="1723390" cy="332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/>
        </p:nvGraphicFramePr>
        <p:xfrm>
          <a:off x="6197600" y="3626485"/>
          <a:ext cx="2079625" cy="3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0" imgW="2517140" imgH="325120" progId="Equation.KSEE3">
                  <p:embed/>
                </p:oleObj>
              </mc:Choice>
              <mc:Fallback>
                <p:oleObj name="" r:id="rId10" imgW="2517140" imgH="32512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97600" y="3626485"/>
                        <a:ext cx="2079625" cy="3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84"/>
          <p:cNvGraphicFramePr>
            <a:graphicFrameLocks noChangeAspect="1"/>
          </p:cNvGraphicFramePr>
          <p:nvPr/>
        </p:nvGraphicFramePr>
        <p:xfrm>
          <a:off x="5430520" y="3348355"/>
          <a:ext cx="10414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2" imgW="697865" imgH="177800" progId="Equation.KSEE3">
                  <p:embed/>
                </p:oleObj>
              </mc:Choice>
              <mc:Fallback>
                <p:oleObj name="" r:id="rId12" imgW="697865" imgH="177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0520" y="3348355"/>
                        <a:ext cx="1041400" cy="269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583"/>
          <p:cNvGraphicFramePr>
            <a:graphicFrameLocks noChangeAspect="1"/>
          </p:cNvGraphicFramePr>
          <p:nvPr/>
        </p:nvGraphicFramePr>
        <p:xfrm>
          <a:off x="3465830" y="4817745"/>
          <a:ext cx="4811395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4" imgW="2691130" imgH="393700" progId="Equation.KSEE3">
                  <p:embed/>
                </p:oleObj>
              </mc:Choice>
              <mc:Fallback>
                <p:oleObj name="" r:id="rId14" imgW="2691130" imgH="393700" progId="Equation.KSEE3">
                  <p:embed/>
                  <p:pic>
                    <p:nvPicPr>
                      <p:cNvPr id="0" name="图片 2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65830" y="4817745"/>
                        <a:ext cx="4811395" cy="693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85"/>
          <p:cNvGraphicFramePr>
            <a:graphicFrameLocks noChangeAspect="1"/>
          </p:cNvGraphicFramePr>
          <p:nvPr/>
        </p:nvGraphicFramePr>
        <p:xfrm>
          <a:off x="4069715" y="5833745"/>
          <a:ext cx="3602990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6" imgW="1816100" imgH="241300" progId="Equation.KSEE3">
                  <p:embed/>
                </p:oleObj>
              </mc:Choice>
              <mc:Fallback>
                <p:oleObj name="" r:id="rId16" imgW="1816100" imgH="241300" progId="Equation.KSEE3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69715" y="5833745"/>
                        <a:ext cx="3602990" cy="477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68517" y="435848"/>
            <a:ext cx="3925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主体设备图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IMG_4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1179195"/>
            <a:ext cx="7320915" cy="549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r="6919" b="67559"/>
          <a:stretch>
            <a:fillRect/>
          </a:stretch>
        </p:blipFill>
        <p:spPr>
          <a:xfrm>
            <a:off x="-27940" y="3617868"/>
            <a:ext cx="12192000" cy="3240132"/>
          </a:xfrm>
          <a:custGeom>
            <a:avLst/>
            <a:gdLst>
              <a:gd name="connsiteX0" fmla="*/ 0 w 12192000"/>
              <a:gd name="connsiteY0" fmla="*/ 0 h 3240132"/>
              <a:gd name="connsiteX1" fmla="*/ 12192000 w 12192000"/>
              <a:gd name="connsiteY1" fmla="*/ 0 h 3240132"/>
              <a:gd name="connsiteX2" fmla="*/ 12192000 w 12192000"/>
              <a:gd name="connsiteY2" fmla="*/ 3240132 h 3240132"/>
              <a:gd name="connsiteX3" fmla="*/ 0 w 12192000"/>
              <a:gd name="connsiteY3" fmla="*/ 3240132 h 3240132"/>
              <a:gd name="connsiteX4" fmla="*/ 0 w 12192000"/>
              <a:gd name="connsiteY4" fmla="*/ 0 h 324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40132">
                <a:moveTo>
                  <a:pt x="0" y="0"/>
                </a:moveTo>
                <a:lnTo>
                  <a:pt x="12192000" y="0"/>
                </a:lnTo>
                <a:lnTo>
                  <a:pt x="12192000" y="3240132"/>
                </a:lnTo>
                <a:lnTo>
                  <a:pt x="0" y="32401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23107" y="3585315"/>
            <a:ext cx="390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课题参考文献</a:t>
            </a:r>
            <a:endParaRPr lang="zh-CN" altLang="en-US" sz="4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39778" y="1019758"/>
            <a:ext cx="2430428" cy="2331272"/>
            <a:chOff x="4939778" y="1448740"/>
            <a:chExt cx="2430428" cy="233127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778" y="1448740"/>
              <a:ext cx="2430428" cy="233127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049974" y="1564021"/>
              <a:ext cx="18338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dirty="0" smtClean="0">
                  <a:latin typeface="Impact" panose="020B0806030902050204" pitchFamily="34" charset="0"/>
                  <a:ea typeface="方正兰亭粗黑简体" panose="02000000000000000000" pitchFamily="2" charset="-122"/>
                </a:rPr>
                <a:t>4</a:t>
              </a:r>
              <a:endParaRPr lang="zh-CN" altLang="en-US" sz="13800" b="1" dirty="0">
                <a:latin typeface="Impact" panose="020B0806030902050204" pitchFamily="34" charset="0"/>
                <a:ea typeface="方正兰亭粗黑简体" panose="02000000000000000000" pitchFamily="2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9970742" y="2095863"/>
            <a:ext cx="0" cy="27280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30053" y="6088284"/>
            <a:ext cx="9560782" cy="769715"/>
            <a:chOff x="1145800" y="5424452"/>
            <a:chExt cx="9995180" cy="1266827"/>
          </a:xfrm>
        </p:grpSpPr>
        <p:sp>
          <p:nvSpPr>
            <p:cNvPr id="9" name="任意多边形 8"/>
            <p:cNvSpPr/>
            <p:nvPr/>
          </p:nvSpPr>
          <p:spPr>
            <a:xfrm>
              <a:off x="2372922" y="5434238"/>
              <a:ext cx="7540937" cy="900410"/>
            </a:xfrm>
            <a:custGeom>
              <a:avLst/>
              <a:gdLst>
                <a:gd name="connsiteX0" fmla="*/ 2393693 w 4787386"/>
                <a:gd name="connsiteY0" fmla="*/ 0 h 571628"/>
                <a:gd name="connsiteX1" fmla="*/ 2394866 w 4787386"/>
                <a:gd name="connsiteY1" fmla="*/ 7 h 571628"/>
                <a:gd name="connsiteX2" fmla="*/ 2656609 w 4787386"/>
                <a:gd name="connsiteY2" fmla="*/ 1807 h 571628"/>
                <a:gd name="connsiteX3" fmla="*/ 2876106 w 4787386"/>
                <a:gd name="connsiteY3" fmla="*/ 5807 h 571628"/>
                <a:gd name="connsiteX4" fmla="*/ 4787386 w 4787386"/>
                <a:gd name="connsiteY4" fmla="*/ 285814 h 571628"/>
                <a:gd name="connsiteX5" fmla="*/ 2393693 w 4787386"/>
                <a:gd name="connsiteY5" fmla="*/ 571628 h 571628"/>
                <a:gd name="connsiteX6" fmla="*/ 0 w 4787386"/>
                <a:gd name="connsiteY6" fmla="*/ 285814 h 571628"/>
                <a:gd name="connsiteX7" fmla="*/ 1911280 w 4787386"/>
                <a:gd name="connsiteY7" fmla="*/ 5807 h 571628"/>
                <a:gd name="connsiteX8" fmla="*/ 2130778 w 4787386"/>
                <a:gd name="connsiteY8" fmla="*/ 1807 h 571628"/>
                <a:gd name="connsiteX9" fmla="*/ 2392504 w 4787386"/>
                <a:gd name="connsiteY9" fmla="*/ 7 h 571628"/>
                <a:gd name="connsiteX10" fmla="*/ 2393691 w 4787386"/>
                <a:gd name="connsiteY10" fmla="*/ 0 h 571628"/>
                <a:gd name="connsiteX11" fmla="*/ 2071244 w 4787386"/>
                <a:gd name="connsiteY11" fmla="*/ 3881 h 571628"/>
                <a:gd name="connsiteX12" fmla="*/ 793732 w 4787386"/>
                <a:gd name="connsiteY12" fmla="*/ 191040 h 571628"/>
                <a:gd name="connsiteX13" fmla="*/ 2393692 w 4787386"/>
                <a:gd name="connsiteY13" fmla="*/ 382080 h 571628"/>
                <a:gd name="connsiteX14" fmla="*/ 3993652 w 4787386"/>
                <a:gd name="connsiteY14" fmla="*/ 191040 h 571628"/>
                <a:gd name="connsiteX15" fmla="*/ 2716140 w 4787386"/>
                <a:gd name="connsiteY15" fmla="*/ 3881 h 571628"/>
                <a:gd name="connsiteX16" fmla="*/ 2393693 w 4787386"/>
                <a:gd name="connsiteY16" fmla="*/ 0 h 571628"/>
                <a:gd name="connsiteX17" fmla="*/ 2393693 w 4787386"/>
                <a:gd name="connsiteY17" fmla="*/ 0 h 5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87386" h="571628">
                  <a:moveTo>
                    <a:pt x="2393693" y="0"/>
                  </a:moveTo>
                  <a:lnTo>
                    <a:pt x="2394866" y="7"/>
                  </a:lnTo>
                  <a:lnTo>
                    <a:pt x="2656609" y="1807"/>
                  </a:lnTo>
                  <a:lnTo>
                    <a:pt x="2876106" y="5807"/>
                  </a:lnTo>
                  <a:cubicBezTo>
                    <a:pt x="3966871" y="32458"/>
                    <a:pt x="4787386" y="147695"/>
                    <a:pt x="4787386" y="285814"/>
                  </a:cubicBezTo>
                  <a:cubicBezTo>
                    <a:pt x="4787386" y="443665"/>
                    <a:pt x="3715693" y="571628"/>
                    <a:pt x="2393693" y="571628"/>
                  </a:cubicBezTo>
                  <a:cubicBezTo>
                    <a:pt x="1071693" y="571628"/>
                    <a:pt x="0" y="443665"/>
                    <a:pt x="0" y="285814"/>
                  </a:cubicBezTo>
                  <a:cubicBezTo>
                    <a:pt x="0" y="147695"/>
                    <a:pt x="820515" y="32458"/>
                    <a:pt x="1911280" y="5807"/>
                  </a:cubicBezTo>
                  <a:lnTo>
                    <a:pt x="2130778" y="1807"/>
                  </a:lnTo>
                  <a:lnTo>
                    <a:pt x="2392504" y="7"/>
                  </a:lnTo>
                  <a:lnTo>
                    <a:pt x="2393691" y="0"/>
                  </a:lnTo>
                  <a:lnTo>
                    <a:pt x="2071244" y="3881"/>
                  </a:lnTo>
                  <a:cubicBezTo>
                    <a:pt x="1342169" y="21695"/>
                    <a:pt x="793732" y="98721"/>
                    <a:pt x="793732" y="191040"/>
                  </a:cubicBezTo>
                  <a:cubicBezTo>
                    <a:pt x="793732" y="296548"/>
                    <a:pt x="1510058" y="382080"/>
                    <a:pt x="2393692" y="382080"/>
                  </a:cubicBezTo>
                  <a:cubicBezTo>
                    <a:pt x="3277326" y="382080"/>
                    <a:pt x="3993652" y="296548"/>
                    <a:pt x="3993652" y="191040"/>
                  </a:cubicBezTo>
                  <a:cubicBezTo>
                    <a:pt x="3993652" y="98721"/>
                    <a:pt x="3445215" y="21695"/>
                    <a:pt x="2716140" y="3881"/>
                  </a:cubicBezTo>
                  <a:lnTo>
                    <a:pt x="2393693" y="0"/>
                  </a:lnTo>
                  <a:lnTo>
                    <a:pt x="2393693" y="0"/>
                  </a:lnTo>
                  <a:close/>
                </a:path>
              </a:pathLst>
            </a:custGeom>
            <a:solidFill>
              <a:srgbClr val="E0A9CB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145800" y="5424452"/>
              <a:ext cx="9995180" cy="1266827"/>
            </a:xfrm>
            <a:custGeom>
              <a:avLst/>
              <a:gdLst>
                <a:gd name="connsiteX0" fmla="*/ 1566472 w 6345470"/>
                <a:gd name="connsiteY0" fmla="*/ 0 h 804249"/>
                <a:gd name="connsiteX1" fmla="*/ 1374115 w 6345470"/>
                <a:gd name="connsiteY1" fmla="*/ 17175 h 804249"/>
                <a:gd name="connsiteX2" fmla="*/ 345129 w 6345470"/>
                <a:gd name="connsiteY2" fmla="*/ 277703 h 804249"/>
                <a:gd name="connsiteX3" fmla="*/ 3172736 w 6345470"/>
                <a:gd name="connsiteY3" fmla="*/ 615328 h 804249"/>
                <a:gd name="connsiteX4" fmla="*/ 6000343 w 6345470"/>
                <a:gd name="connsiteY4" fmla="*/ 277703 h 804249"/>
                <a:gd name="connsiteX5" fmla="*/ 4971357 w 6345470"/>
                <a:gd name="connsiteY5" fmla="*/ 17175 h 804249"/>
                <a:gd name="connsiteX6" fmla="*/ 4779026 w 6345470"/>
                <a:gd name="connsiteY6" fmla="*/ 2 h 804249"/>
                <a:gd name="connsiteX7" fmla="*/ 4946641 w 6345470"/>
                <a:gd name="connsiteY7" fmla="*/ 13870 h 804249"/>
                <a:gd name="connsiteX8" fmla="*/ 6345470 w 6345470"/>
                <a:gd name="connsiteY8" fmla="*/ 372163 h 804249"/>
                <a:gd name="connsiteX9" fmla="*/ 3172735 w 6345470"/>
                <a:gd name="connsiteY9" fmla="*/ 804249 h 804249"/>
                <a:gd name="connsiteX10" fmla="*/ 0 w 6345470"/>
                <a:gd name="connsiteY10" fmla="*/ 372163 h 804249"/>
                <a:gd name="connsiteX11" fmla="*/ 1398829 w 6345470"/>
                <a:gd name="connsiteY11" fmla="*/ 13870 h 804249"/>
                <a:gd name="connsiteX12" fmla="*/ 1566472 w 6345470"/>
                <a:gd name="connsiteY12" fmla="*/ 0 h 80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45470" h="804249">
                  <a:moveTo>
                    <a:pt x="1566472" y="0"/>
                  </a:moveTo>
                  <a:lnTo>
                    <a:pt x="1374115" y="17175"/>
                  </a:lnTo>
                  <a:cubicBezTo>
                    <a:pt x="745687" y="79101"/>
                    <a:pt x="345129" y="172817"/>
                    <a:pt x="345129" y="277703"/>
                  </a:cubicBezTo>
                  <a:cubicBezTo>
                    <a:pt x="345129" y="464168"/>
                    <a:pt x="1611092" y="615328"/>
                    <a:pt x="3172736" y="615328"/>
                  </a:cubicBezTo>
                  <a:cubicBezTo>
                    <a:pt x="4734380" y="615328"/>
                    <a:pt x="6000343" y="464168"/>
                    <a:pt x="6000343" y="277703"/>
                  </a:cubicBezTo>
                  <a:cubicBezTo>
                    <a:pt x="6000343" y="172817"/>
                    <a:pt x="5599785" y="79101"/>
                    <a:pt x="4971357" y="17175"/>
                  </a:cubicBezTo>
                  <a:lnTo>
                    <a:pt x="4779026" y="2"/>
                  </a:lnTo>
                  <a:lnTo>
                    <a:pt x="4946641" y="13870"/>
                  </a:lnTo>
                  <a:cubicBezTo>
                    <a:pt x="5790594" y="91519"/>
                    <a:pt x="6345470" y="223016"/>
                    <a:pt x="6345470" y="372163"/>
                  </a:cubicBezTo>
                  <a:cubicBezTo>
                    <a:pt x="6345470" y="610798"/>
                    <a:pt x="4924988" y="804249"/>
                    <a:pt x="3172735" y="804249"/>
                  </a:cubicBezTo>
                  <a:cubicBezTo>
                    <a:pt x="1420482" y="804249"/>
                    <a:pt x="0" y="610798"/>
                    <a:pt x="0" y="372163"/>
                  </a:cubicBezTo>
                  <a:cubicBezTo>
                    <a:pt x="0" y="223016"/>
                    <a:pt x="554876" y="91519"/>
                    <a:pt x="1398829" y="13870"/>
                  </a:cubicBezTo>
                  <a:lnTo>
                    <a:pt x="1566472" y="0"/>
                  </a:lnTo>
                  <a:close/>
                </a:path>
              </a:pathLst>
            </a:custGeom>
            <a:solidFill>
              <a:srgbClr val="E0A9CB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60964"/>
            <a:ext cx="12192000" cy="5504656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TextBox 32"/>
          <p:cNvSpPr txBox="1"/>
          <p:nvPr/>
        </p:nvSpPr>
        <p:spPr>
          <a:xfrm>
            <a:off x="641350" y="1709420"/>
            <a:ext cx="10856595" cy="43999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[1] 阂恩泽，傅军．绿色化工技术的进展[J] ．化工进展，1999，3：5-9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[2] 张雪娇，程永清．化工生产中“绿色原料”—碳酸二甲酷的应用[J] ．化学工业与工程技术，2005，26(2)：40-43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[3] 应卫勇，曹发海，房鼎业．碳一化工主要产品生产技术．化学工业出版社 化学与应用化学出版中心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[4] 苏越华，吴晓华，姜玄珍．.甲醇气相氧化拨化合成碳酸二甲酷[J] ．高校化学工程学报，1999,13(6)：564-567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[5] 李茜，李忠，谢克昌．甲醇气相直接氧化羰基化合成碳酸二甲脂的研究进展[J] ．石油化工，2004，33（7）：677-683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[6] 戴志谦，贡为明．碳酸二甲酯的合成技术进展与市场［J］．泸天化科技，1999．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[7] 中国化工产品大全(上卷)[M] ．北京．化学工业出版社，1994，7．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[8] 化工产品手册(有机化工原料上册)[M] ．北京．化学工业出版社,1985,6.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[9] 王景春，武验，邵国斌．碳酸二甲酯生产线在豫投产[N] ．中国化工报，1998-01-28(3) ．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[10] 周备铜陵年产1000吨碳酸二甲酯项目动工[N] ．中国化工报，1998-01-19(3) ．</a:t>
            </a:r>
            <a:endParaRPr lang="en-US" altLang="zh-CN" sz="200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81881" y="373015"/>
            <a:ext cx="274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参考文献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34166" r="7349"/>
          <a:stretch>
            <a:fillRect/>
          </a:stretch>
        </p:blipFill>
        <p:spPr>
          <a:xfrm>
            <a:off x="0" y="0"/>
            <a:ext cx="12192000" cy="6725265"/>
          </a:xfrm>
          <a:custGeom>
            <a:avLst/>
            <a:gdLst>
              <a:gd name="connsiteX0" fmla="*/ 0 w 12192000"/>
              <a:gd name="connsiteY0" fmla="*/ 0 h 6725265"/>
              <a:gd name="connsiteX1" fmla="*/ 12192000 w 12192000"/>
              <a:gd name="connsiteY1" fmla="*/ 0 h 6725265"/>
              <a:gd name="connsiteX2" fmla="*/ 12192000 w 12192000"/>
              <a:gd name="connsiteY2" fmla="*/ 6725265 h 6725265"/>
              <a:gd name="connsiteX3" fmla="*/ 0 w 12192000"/>
              <a:gd name="connsiteY3" fmla="*/ 6725265 h 6725265"/>
              <a:gd name="connsiteX4" fmla="*/ 0 w 12192000"/>
              <a:gd name="connsiteY4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725265">
                <a:moveTo>
                  <a:pt x="0" y="0"/>
                </a:moveTo>
                <a:lnTo>
                  <a:pt x="12192000" y="0"/>
                </a:lnTo>
                <a:lnTo>
                  <a:pt x="12192000" y="6725265"/>
                </a:lnTo>
                <a:lnTo>
                  <a:pt x="0" y="672526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100000" r="7349" b="-1299"/>
          <a:stretch>
            <a:fillRect/>
          </a:stretch>
        </p:blipFill>
        <p:spPr>
          <a:xfrm>
            <a:off x="0" y="6725265"/>
            <a:ext cx="12192000" cy="132735"/>
          </a:xfrm>
          <a:custGeom>
            <a:avLst/>
            <a:gdLst>
              <a:gd name="connsiteX0" fmla="*/ 0 w 12192000"/>
              <a:gd name="connsiteY0" fmla="*/ 0 h 132735"/>
              <a:gd name="connsiteX1" fmla="*/ 12192000 w 12192000"/>
              <a:gd name="connsiteY1" fmla="*/ 0 h 132735"/>
              <a:gd name="connsiteX2" fmla="*/ 12192000 w 12192000"/>
              <a:gd name="connsiteY2" fmla="*/ 132735 h 132735"/>
              <a:gd name="connsiteX3" fmla="*/ 0 w 12192000"/>
              <a:gd name="connsiteY3" fmla="*/ 132735 h 132735"/>
              <a:gd name="connsiteX4" fmla="*/ 0 w 12192000"/>
              <a:gd name="connsiteY4" fmla="*/ 0 h 13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2735">
                <a:moveTo>
                  <a:pt x="0" y="0"/>
                </a:moveTo>
                <a:lnTo>
                  <a:pt x="12192000" y="0"/>
                </a:lnTo>
                <a:lnTo>
                  <a:pt x="12192000" y="132735"/>
                </a:lnTo>
                <a:lnTo>
                  <a:pt x="0" y="1327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4093022" y="922880"/>
            <a:ext cx="4005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致谢</a:t>
            </a:r>
            <a:endParaRPr lang="zh-CN" altLang="en-US" sz="8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3715" y="2945275"/>
            <a:ext cx="10101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感谢母校提供的学习与实践的机会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感谢各位导师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感谢导师们给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与的耐心指导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感谢同学以及舍友的帮助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感谢答辩评审！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r="6919" b="67559"/>
          <a:stretch>
            <a:fillRect/>
          </a:stretch>
        </p:blipFill>
        <p:spPr>
          <a:xfrm>
            <a:off x="-27940" y="3617868"/>
            <a:ext cx="12192000" cy="3240132"/>
          </a:xfrm>
          <a:custGeom>
            <a:avLst/>
            <a:gdLst>
              <a:gd name="connsiteX0" fmla="*/ 0 w 12192000"/>
              <a:gd name="connsiteY0" fmla="*/ 0 h 3240132"/>
              <a:gd name="connsiteX1" fmla="*/ 12192000 w 12192000"/>
              <a:gd name="connsiteY1" fmla="*/ 0 h 3240132"/>
              <a:gd name="connsiteX2" fmla="*/ 12192000 w 12192000"/>
              <a:gd name="connsiteY2" fmla="*/ 3240132 h 3240132"/>
              <a:gd name="connsiteX3" fmla="*/ 0 w 12192000"/>
              <a:gd name="connsiteY3" fmla="*/ 3240132 h 3240132"/>
              <a:gd name="connsiteX4" fmla="*/ 0 w 12192000"/>
              <a:gd name="connsiteY4" fmla="*/ 0 h 324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40132">
                <a:moveTo>
                  <a:pt x="0" y="0"/>
                </a:moveTo>
                <a:lnTo>
                  <a:pt x="12192000" y="0"/>
                </a:lnTo>
                <a:lnTo>
                  <a:pt x="12192000" y="3240132"/>
                </a:lnTo>
                <a:lnTo>
                  <a:pt x="0" y="32401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2867378" y="3495003"/>
            <a:ext cx="715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研究目的及意义</a:t>
            </a:r>
            <a:endParaRPr lang="zh-CN" altLang="en-US" sz="4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3579" y="4577608"/>
            <a:ext cx="3308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课题研究</a:t>
            </a:r>
            <a:r>
              <a:rPr lang="zh-CN" altLang="en-US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目的</a:t>
            </a:r>
            <a:endParaRPr lang="zh-CN" altLang="en-US" sz="2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39778" y="929446"/>
            <a:ext cx="2430428" cy="2331272"/>
            <a:chOff x="4939778" y="1448740"/>
            <a:chExt cx="2430428" cy="233127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778" y="1448740"/>
              <a:ext cx="2430428" cy="233127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049974" y="1564021"/>
              <a:ext cx="18338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dirty="0" smtClean="0">
                  <a:latin typeface="Impact" panose="020B0806030902050204" pitchFamily="34" charset="0"/>
                  <a:ea typeface="方正兰亭粗黑简体" panose="02000000000000000000" pitchFamily="2" charset="-122"/>
                </a:rPr>
                <a:t>1</a:t>
              </a:r>
              <a:endParaRPr lang="zh-CN" altLang="en-US" sz="13800" b="1" dirty="0">
                <a:latin typeface="Impact" panose="020B0806030902050204" pitchFamily="34" charset="0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690401" y="5133790"/>
            <a:ext cx="313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课题研究意义           </a:t>
            </a:r>
            <a:endParaRPr lang="zh-CN" altLang="en-US" sz="2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矩形 1566"/>
          <p:cNvSpPr/>
          <p:nvPr/>
        </p:nvSpPr>
        <p:spPr>
          <a:xfrm>
            <a:off x="436277" y="1698171"/>
            <a:ext cx="8695155" cy="4470399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1570" name="矩形 1569"/>
          <p:cNvSpPr/>
          <p:nvPr/>
        </p:nvSpPr>
        <p:spPr>
          <a:xfrm>
            <a:off x="610444" y="1828997"/>
            <a:ext cx="6484144" cy="420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</a:t>
            </a:r>
            <a:r>
              <a:rPr dirty="0" smtClean="0"/>
              <a:t>碳酸二甲酯（简称DMC）分子式（CH3O）2CO，分子量90.08，相对密度1.070，折射率1.3697，熔点4℃，沸点90.1℃。常温下为无色液体，略带香味，具有可燃性。微溶于水，与水可行成共沸物，可与醇、醚、酮等几乎所有有机溶剂混溶。DMC毒性很低，1992年DMC在欧洲通过了非毒性化学药品的注册登记，属于无毒或微毒化工产品，但在贮运上仍需按易燃有毒物品对待。由于其分子中含有CH3-、CH3O-、CH3O-CO-、-CO-等多种官能团，因而具有良好的反应活性，可以和醇、酚、胺、肼、酯等类化合物发生甲基化、羰基化、甲酯化和酯交换反应，能取代剧毒的甲基化试剂和羰基化试剂光气而应用于有机合成工业，被称之为有机合成的新基石，符合清洁生产和绿色化工的时代要求，特别是在合成聚碳酸酯方面显示出了更加诱人的前景；此外，由于DMC具有较好的相溶性，高辛烷值和介电常数等优良的物理性质，也被广泛应用于溶剂、汽油添加剂、锂离子电池电解液等领域。</a:t>
            </a:r>
            <a:endParaRPr dirty="0" smtClean="0"/>
          </a:p>
        </p:txBody>
      </p:sp>
      <p:pic>
        <p:nvPicPr>
          <p:cNvPr id="1568" name="图片 15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14" y="366932"/>
            <a:ext cx="5644981" cy="66216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45" y="458056"/>
            <a:ext cx="5291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DMC物理化学性质 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矩形 1566"/>
          <p:cNvSpPr/>
          <p:nvPr/>
        </p:nvSpPr>
        <p:spPr>
          <a:xfrm>
            <a:off x="436277" y="1698171"/>
            <a:ext cx="8695155" cy="4470399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1570" name="矩形 1569"/>
          <p:cNvSpPr/>
          <p:nvPr/>
        </p:nvSpPr>
        <p:spPr>
          <a:xfrm>
            <a:off x="610444" y="2377637"/>
            <a:ext cx="6484144" cy="3111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smtClean="0"/>
              <a:t>（1）生产二甘醇双烯丙基碳酸酯（ADC/透明树脂）</a:t>
            </a:r>
            <a:endParaRPr dirty="0" smtClean="0"/>
          </a:p>
          <a:p>
            <a:r>
              <a:rPr dirty="0" smtClean="0"/>
              <a:t>（2）生产甲氨基甲酸萘酯（杀虫剂原料）</a:t>
            </a:r>
            <a:endParaRPr dirty="0" smtClean="0"/>
          </a:p>
          <a:p>
            <a:r>
              <a:rPr dirty="0" smtClean="0"/>
              <a:t>（3）制造苯甲醚（香料等的原料）</a:t>
            </a:r>
            <a:endParaRPr dirty="0" smtClean="0"/>
          </a:p>
          <a:p>
            <a:r>
              <a:rPr dirty="0" smtClean="0"/>
              <a:t>（4）制造聚碳酸酯（PC/透明树脂）</a:t>
            </a:r>
            <a:endParaRPr dirty="0" smtClean="0"/>
          </a:p>
          <a:p>
            <a:r>
              <a:rPr dirty="0" smtClean="0"/>
              <a:t>（5）制造异氰酸酯  </a:t>
            </a:r>
            <a:endParaRPr dirty="0" smtClean="0"/>
          </a:p>
          <a:p>
            <a:r>
              <a:rPr dirty="0" smtClean="0"/>
              <a:t>（6）制造聚碳酸二元醇（PCD/聚氨酯原料）</a:t>
            </a:r>
            <a:endParaRPr dirty="0" smtClean="0"/>
          </a:p>
          <a:p>
            <a:r>
              <a:rPr dirty="0" smtClean="0"/>
              <a:t>（7）制造氢氧化四甲铵（TMAH/光致抗蚀剂显影液）</a:t>
            </a:r>
            <a:endParaRPr dirty="0" smtClean="0"/>
          </a:p>
          <a:p>
            <a:r>
              <a:rPr dirty="0" smtClean="0"/>
              <a:t>（8）制造长链烷基碳酸酯（合成润滑油基材）</a:t>
            </a:r>
            <a:endParaRPr dirty="0" smtClean="0"/>
          </a:p>
          <a:p>
            <a:r>
              <a:rPr dirty="0" smtClean="0"/>
              <a:t>（9）制造胺基噁唑烷酮（兽药）的中间体胺基噁唑烷二酮</a:t>
            </a:r>
            <a:endParaRPr dirty="0" smtClean="0"/>
          </a:p>
          <a:p>
            <a:r>
              <a:rPr dirty="0" smtClean="0"/>
              <a:t>  (10)  制造碳酰二肼（清洁剂）</a:t>
            </a:r>
            <a:endParaRPr dirty="0" smtClean="0"/>
          </a:p>
          <a:p>
            <a:r>
              <a:rPr dirty="0" smtClean="0"/>
              <a:t>（11）其他用途</a:t>
            </a:r>
            <a:r>
              <a:rPr dirty="0" smtClean="0">
                <a:sym typeface="+mn-ea"/>
              </a:rPr>
              <a:t>（</a:t>
            </a:r>
            <a:r>
              <a:rPr lang="zh-CN" dirty="0" smtClean="0">
                <a:sym typeface="+mn-ea"/>
              </a:rPr>
              <a:t>溶剂、辛烷值提高剂</a:t>
            </a:r>
            <a:r>
              <a:rPr dirty="0" smtClean="0">
                <a:sym typeface="+mn-ea"/>
              </a:rPr>
              <a:t>）</a:t>
            </a:r>
            <a:endParaRPr dirty="0" smtClean="0"/>
          </a:p>
        </p:txBody>
      </p:sp>
      <p:pic>
        <p:nvPicPr>
          <p:cNvPr id="1568" name="图片 15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14" y="366932"/>
            <a:ext cx="5644981" cy="66216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45" y="458056"/>
            <a:ext cx="5291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DMC用途 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矩形 1566"/>
          <p:cNvSpPr/>
          <p:nvPr/>
        </p:nvSpPr>
        <p:spPr>
          <a:xfrm>
            <a:off x="436245" y="1697990"/>
            <a:ext cx="11301095" cy="4470400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45" y="458056"/>
            <a:ext cx="5291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碳酸二甲酯市场现状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0235" y="5342255"/>
            <a:ext cx="1055687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/>
              <a:t>由表可见，目前世界碳酸二甲酯的生产主要集中在美国、西欧、日本等国家和地区，其生产能力占全球总量的70%以上。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6160" y="1320165"/>
            <a:ext cx="71602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碳酸二甲酯的国外市场及预测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942340" y="1829435"/>
            <a:ext cx="10213975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目前世界碳酸二甲酯的总生产能力约为</a:t>
            </a:r>
            <a:r>
              <a:rPr lang="en-US" altLang="zh-CN"/>
              <a:t>37</a:t>
            </a:r>
            <a:r>
              <a:rPr lang="zh-CN" altLang="en-US"/>
              <a:t>万t/a，产量和消费量约为</a:t>
            </a:r>
            <a:r>
              <a:rPr lang="en-US" altLang="zh-CN"/>
              <a:t>26</a:t>
            </a:r>
            <a:r>
              <a:rPr lang="zh-CN" altLang="en-US"/>
              <a:t>万t/a，主要的生产企业十几家。包括GE（通用电气公司）、Enichem Synthesis SPA(意大利)、Bayer（德国）BASF、Mitsubishi Chemical Corporation(日本)以及日本宇部等。全球碳酸二甲酯生产能力分布如下表所示。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959100" y="274320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990600" algn="l"/>
            <a:r>
              <a:rPr lang="en-US" altLang="zh-CN" sz="1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b="0" u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zh-CN" altLang="en-US" sz="1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年世界主要国家和地区碳酸二甲酯生产能力                                  </a:t>
            </a:r>
            <a:endParaRPr lang="zh-CN" altLang="en-US" sz="1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812800" y="3086100"/>
          <a:ext cx="10472420" cy="215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1060"/>
                <a:gridCol w="3534410"/>
                <a:gridCol w="3536950"/>
              </a:tblGrid>
              <a:tr h="358140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国家和地区     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/(</a:t>
                      </a: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t·a</a:t>
                      </a:r>
                      <a:r>
                        <a:rPr lang="en-US" altLang="zh-CN" sz="1200" b="0" u="none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                                 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比例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140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美国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35.2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5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西欧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10.8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                       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140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日本   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13.5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140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其他国家和地区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40.5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140"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合计           </a:t>
                      </a:r>
                      <a:endParaRPr lang="zh-CN" altLang="en-US" sz="1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37.0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-1802764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b="0" u="none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en-US" altLang="zh-CN" sz="1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   </a:t>
                      </a:r>
                      <a:endParaRPr lang="zh-CN" altLang="en-US" sz="1200" b="0" u="none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808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45" y="458056"/>
            <a:ext cx="5291686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碳酸二甲酯市场现状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6160" y="1320165"/>
            <a:ext cx="71602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碳酸二甲酯的国内市场及预测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953135" y="1829435"/>
            <a:ext cx="1021397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 </a:t>
            </a:r>
            <a:r>
              <a:t>目前，我国碳酸二甲酯生产企业有</a:t>
            </a:r>
            <a:r>
              <a:rPr lang="en-US"/>
              <a:t>60</a:t>
            </a:r>
            <a:r>
              <a:t>几家，20</a:t>
            </a:r>
            <a:r>
              <a:rPr lang="en-US"/>
              <a:t>14</a:t>
            </a:r>
            <a:r>
              <a:t>年生产能力</a:t>
            </a:r>
            <a:r>
              <a:rPr lang="en-US"/>
              <a:t>10</a:t>
            </a:r>
            <a:r>
              <a:t>万t/a以上，产量约</a:t>
            </a:r>
            <a:r>
              <a:rPr lang="en-US"/>
              <a:t>6</a:t>
            </a:r>
            <a:r>
              <a:t>万t/a。 我国DMC产量及增长趋势见下图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6160" y="5435600"/>
            <a:ext cx="995680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现阶段，我国对碳酸二甲酯的应用尚局限在少数产品上，随着科学技术的进步，工业生规模的进展及环境保护措施的完善，碳酸二甲酯在国内的应用领域将不断扩大，需求也将迅速增长。</a:t>
            </a:r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75" y="2443480"/>
            <a:ext cx="4299585" cy="2962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矩形 1566"/>
          <p:cNvSpPr/>
          <p:nvPr/>
        </p:nvSpPr>
        <p:spPr>
          <a:xfrm>
            <a:off x="436277" y="1698171"/>
            <a:ext cx="8695155" cy="4470399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1570" name="矩形 1569"/>
          <p:cNvSpPr/>
          <p:nvPr/>
        </p:nvSpPr>
        <p:spPr>
          <a:xfrm>
            <a:off x="619969" y="2331282"/>
            <a:ext cx="64841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	</a:t>
            </a:r>
            <a:r>
              <a:rPr lang="zh-CN" altLang="en-US" sz="2000" dirty="0" smtClean="0"/>
              <a:t>碳酸二甲酯(dimethyl carbonate，DMC)，是有机化合物，可看作碳酸的二甲基酯。碳酸二甲酯是一种环保性能优异、用途广泛的化工原料。它是一种重要的有机合成中间体，分子结构中含有羰基、甲基和甲氧基等官能团，具有多种反应性能，在生产中具有使用安全、方便、污染少、容易运输等特点。碳酸二甲酯毒性较小，另外，它在制取高性能树脂、溶剂、染料中间体、药物、增香剂、食品防腐剂等领域内的应用越来越广泛，所以碳酸二甲酯被认为是有机合成的"新基石"，具有广阔的发展前景。</a:t>
            </a:r>
            <a:endParaRPr lang="zh-CN" altLang="zh-CN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568" name="图片 15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14" y="366932"/>
            <a:ext cx="5644981" cy="66216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45" y="458056"/>
            <a:ext cx="529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课题研究目的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353344"/>
            <a:ext cx="12192000" cy="2976331"/>
          </a:xfrm>
          <a:prstGeom prst="rect">
            <a:avLst/>
          </a:prstGeom>
          <a:solidFill>
            <a:srgbClr val="E0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9" name="Group 41"/>
          <p:cNvGrpSpPr/>
          <p:nvPr/>
        </p:nvGrpSpPr>
        <p:grpSpPr>
          <a:xfrm>
            <a:off x="6377720" y="3715657"/>
            <a:ext cx="5712679" cy="2872701"/>
            <a:chOff x="2844800" y="1304396"/>
            <a:chExt cx="2803525" cy="1466250"/>
          </a:xfrm>
        </p:grpSpPr>
        <p:grpSp>
          <p:nvGrpSpPr>
            <p:cNvPr id="20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25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blipFill>
                <a:blip r:embed="rId1" cstate="print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1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22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29" name="TextBox 32"/>
          <p:cNvSpPr txBox="1"/>
          <p:nvPr/>
        </p:nvSpPr>
        <p:spPr>
          <a:xfrm>
            <a:off x="637503" y="1800225"/>
            <a:ext cx="9355814" cy="25323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chemeClr val="tx1"/>
                </a:solidFill>
              </a:rPr>
              <a:t>在1992年就被欧洲列为无毒产品，是一种符合现代"清洁工艺"要求的环保型化工原料，因此DMC的合成技术受到了国内外化工界的广泛重视，我国化工部在"八五"和"九五"期间将其列为重点项目。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pPr hangingPunct="0"/>
            <a:r>
              <a:rPr lang="zh-CN" altLang="en-US" sz="2000" dirty="0" smtClean="0">
                <a:solidFill>
                  <a:schemeClr val="tx1"/>
                </a:solidFill>
              </a:rPr>
              <a:t>       碳酸二甲酯（DMC）是迅速发展起来的环境调和型绿色化工产品，它是可用于替代毒性较大的光气、氯甲烷、氯甲酸甲酯等物质的有机化工基本原料，对于环境保护具有重要意义。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zh-CN" altLang="en-US" sz="20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TextBox 27"/>
          <p:cNvSpPr txBox="1"/>
          <p:nvPr/>
        </p:nvSpPr>
        <p:spPr>
          <a:xfrm>
            <a:off x="615547" y="4364624"/>
            <a:ext cx="5620163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近年来， 美国已提出用DMC逐步替代MTBE作为汽油添加剂， 碳酸二甲酯被我国列入国家九五重点开发的50个精细化工产品范围。</a:t>
            </a:r>
            <a:endParaRPr sz="16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7447" y="4507183"/>
            <a:ext cx="460866" cy="460866"/>
            <a:chOff x="1989981" y="992843"/>
            <a:chExt cx="523875" cy="523875"/>
          </a:xfrm>
        </p:grpSpPr>
        <p:sp>
          <p:nvSpPr>
            <p:cNvPr id="33" name="椭圆 32"/>
            <p:cNvSpPr/>
            <p:nvPr/>
          </p:nvSpPr>
          <p:spPr>
            <a:xfrm>
              <a:off x="1989981" y="992843"/>
              <a:ext cx="523875" cy="523875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117939" y="1182650"/>
              <a:ext cx="285591" cy="201412"/>
              <a:chOff x="1326496" y="4283251"/>
              <a:chExt cx="1129493" cy="796573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537989" y="4295029"/>
                <a:ext cx="69872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236914" y="4298775"/>
                <a:ext cx="219075" cy="21907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1899269" y="4524375"/>
                <a:ext cx="555448" cy="555449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1328513" y="4514850"/>
                <a:ext cx="545924" cy="54592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1326496" y="4308299"/>
                <a:ext cx="206551" cy="206551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1356343" y="4527374"/>
                <a:ext cx="107632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1572178" y="4536899"/>
                <a:ext cx="314326" cy="5238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 flipV="1">
                <a:off x="1769466" y="4527374"/>
                <a:ext cx="123826" cy="53340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V="1">
                <a:off x="1889743" y="4527374"/>
                <a:ext cx="124669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1889743" y="4527374"/>
                <a:ext cx="333375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558860" y="4311585"/>
                <a:ext cx="218255" cy="2182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08780" y="4314826"/>
                <a:ext cx="219414" cy="2194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2001110" y="4304522"/>
                <a:ext cx="227122" cy="22712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1582714" y="4305300"/>
                <a:ext cx="217593" cy="2175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>
                <a:off x="1770014" y="4295775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2014412" y="4283251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27"/>
          <p:cNvSpPr txBox="1"/>
          <p:nvPr/>
        </p:nvSpPr>
        <p:spPr>
          <a:xfrm>
            <a:off x="605249" y="5147284"/>
            <a:ext cx="5524646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DMC作为溶媒、溶剂、和汽油添加剂也正在步入实用化生产中。综上所述， DMC被誉为21世纪有机合成的一个“新基块”。</a:t>
            </a:r>
            <a:endParaRPr sz="16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" y="279122"/>
            <a:ext cx="1085080" cy="10408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81880" y="373015"/>
            <a:ext cx="400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40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课题研究意义           </a:t>
            </a:r>
            <a:endParaRPr lang="zh-CN" altLang="en-US" sz="40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" name="TextBox 27"/>
          <p:cNvSpPr txBox="1"/>
          <p:nvPr/>
        </p:nvSpPr>
        <p:spPr>
          <a:xfrm>
            <a:off x="581879" y="5904913"/>
            <a:ext cx="55099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随着近年来碳酸二甲酯深加工的下游产品——聚碳酸酯、聚氨酸、汽油添加剂、高能电池电解液等市场的迅速发展，市场需求潜力大。</a:t>
            </a:r>
            <a:endParaRPr lang="zh-CN" altLang="en-US" sz="1600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69720" y="5259768"/>
            <a:ext cx="460866" cy="460866"/>
            <a:chOff x="1989981" y="992843"/>
            <a:chExt cx="523875" cy="523875"/>
          </a:xfrm>
        </p:grpSpPr>
        <p:sp>
          <p:nvSpPr>
            <p:cNvPr id="112" name="椭圆 111"/>
            <p:cNvSpPr/>
            <p:nvPr/>
          </p:nvSpPr>
          <p:spPr>
            <a:xfrm>
              <a:off x="1989981" y="992843"/>
              <a:ext cx="523875" cy="523875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2117939" y="1182650"/>
              <a:ext cx="285591" cy="201412"/>
              <a:chOff x="1326496" y="4283251"/>
              <a:chExt cx="1129493" cy="796573"/>
            </a:xfrm>
          </p:grpSpPr>
          <p:cxnSp>
            <p:nvCxnSpPr>
              <p:cNvPr id="114" name="直接连接符 113"/>
              <p:cNvCxnSpPr/>
              <p:nvPr/>
            </p:nvCxnSpPr>
            <p:spPr>
              <a:xfrm>
                <a:off x="1537989" y="4295029"/>
                <a:ext cx="69872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2236914" y="4298775"/>
                <a:ext cx="219075" cy="21907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H="1">
                <a:off x="1899269" y="4524375"/>
                <a:ext cx="555448" cy="555449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H="1" flipV="1">
                <a:off x="1328513" y="4514850"/>
                <a:ext cx="545924" cy="54592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H="1">
                <a:off x="1326496" y="4308299"/>
                <a:ext cx="206551" cy="206551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1356343" y="4527374"/>
                <a:ext cx="107632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 flipV="1">
                <a:off x="1572178" y="4536899"/>
                <a:ext cx="314326" cy="5238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H="1" flipV="1">
                <a:off x="1769466" y="4527374"/>
                <a:ext cx="123826" cy="53340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 flipV="1">
                <a:off x="1889743" y="4527374"/>
                <a:ext cx="124669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flipV="1">
                <a:off x="1889743" y="4527374"/>
                <a:ext cx="333375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558860" y="4311585"/>
                <a:ext cx="218255" cy="2182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808780" y="4314826"/>
                <a:ext cx="219414" cy="2194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2001110" y="4304522"/>
                <a:ext cx="227122" cy="22712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H="1">
                <a:off x="1582714" y="4305300"/>
                <a:ext cx="217593" cy="2175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H="1">
                <a:off x="1770014" y="4295775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H="1">
                <a:off x="2014412" y="4283251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63004" y="5934566"/>
            <a:ext cx="460866" cy="460866"/>
            <a:chOff x="1989981" y="992843"/>
            <a:chExt cx="523875" cy="523875"/>
          </a:xfrm>
        </p:grpSpPr>
        <p:sp>
          <p:nvSpPr>
            <p:cNvPr id="131" name="椭圆 130"/>
            <p:cNvSpPr/>
            <p:nvPr/>
          </p:nvSpPr>
          <p:spPr>
            <a:xfrm>
              <a:off x="1989981" y="992843"/>
              <a:ext cx="523875" cy="523875"/>
            </a:xfrm>
            <a:prstGeom prst="ellipse">
              <a:avLst/>
            </a:prstGeom>
            <a:solidFill>
              <a:srgbClr val="E0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2117939" y="1182650"/>
              <a:ext cx="285591" cy="201412"/>
              <a:chOff x="1326496" y="4283251"/>
              <a:chExt cx="1129493" cy="796573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1537989" y="4295029"/>
                <a:ext cx="69872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2236914" y="4298775"/>
                <a:ext cx="219075" cy="21907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 flipH="1">
                <a:off x="1899269" y="4524375"/>
                <a:ext cx="555448" cy="555449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H="1" flipV="1">
                <a:off x="1328513" y="4514850"/>
                <a:ext cx="545924" cy="545925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 flipH="1">
                <a:off x="1326496" y="4308299"/>
                <a:ext cx="206551" cy="206551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1356343" y="4527374"/>
                <a:ext cx="107632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 flipH="1" flipV="1">
                <a:off x="1572178" y="4536899"/>
                <a:ext cx="314326" cy="52387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H="1" flipV="1">
                <a:off x="1769466" y="4527374"/>
                <a:ext cx="123826" cy="53340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V="1">
                <a:off x="1889743" y="4527374"/>
                <a:ext cx="124669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 flipV="1">
                <a:off x="1889743" y="4527374"/>
                <a:ext cx="333375" cy="533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558860" y="4311585"/>
                <a:ext cx="218255" cy="2182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1808780" y="4314826"/>
                <a:ext cx="219414" cy="2194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2001110" y="4304522"/>
                <a:ext cx="227122" cy="22712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H="1">
                <a:off x="1582714" y="4305300"/>
                <a:ext cx="217593" cy="2175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flipH="1">
                <a:off x="1770014" y="4295775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H="1">
                <a:off x="2014412" y="4283251"/>
                <a:ext cx="227538" cy="22753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6152</Words>
  <Application>WPS 演示</Application>
  <PresentationFormat>自定义</PresentationFormat>
  <Paragraphs>505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24</vt:i4>
      </vt:variant>
    </vt:vector>
  </HeadingPairs>
  <TitlesOfParts>
    <vt:vector size="55" baseType="lpstr">
      <vt:lpstr>Arial</vt:lpstr>
      <vt:lpstr>宋体</vt:lpstr>
      <vt:lpstr>Wingdings</vt:lpstr>
      <vt:lpstr>华文中宋</vt:lpstr>
      <vt:lpstr>Times New Roman</vt:lpstr>
      <vt:lpstr>造字工房悦黑演示版常规体</vt:lpstr>
      <vt:lpstr>方正兰亭粗黑简体</vt:lpstr>
      <vt:lpstr>华文细黑</vt:lpstr>
      <vt:lpstr>Impact</vt:lpstr>
      <vt:lpstr>Calibri</vt:lpstr>
      <vt:lpstr>微软雅黑</vt:lpstr>
      <vt:lpstr>Calibri Light</vt:lpstr>
      <vt:lpstr>黑体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xiangzi</cp:lastModifiedBy>
  <cp:revision>221</cp:revision>
  <dcterms:created xsi:type="dcterms:W3CDTF">2016-05-04T02:52:00Z</dcterms:created>
  <dcterms:modified xsi:type="dcterms:W3CDTF">2017-05-26T16:48:39Z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